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Raleway"/>
      <p:regular r:id="rId80"/>
      <p:bold r:id="rId81"/>
      <p:italic r:id="rId82"/>
      <p:boldItalic r:id="rId83"/>
    </p:embeddedFont>
    <p:embeddedFont>
      <p:font typeface="Lat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B5FD14-ADBE-441B-9899-ABF5E49A040E}">
  <a:tblStyle styleId="{3DB5FD14-ADBE-441B-9899-ABF5E49A04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regular.fntdata"/><Relationship Id="rId83" Type="http://schemas.openxmlformats.org/officeDocument/2006/relationships/font" Target="fonts/Raleway-boldItalic.fntdata"/><Relationship Id="rId42" Type="http://schemas.openxmlformats.org/officeDocument/2006/relationships/slide" Target="slides/slide36.xml"/><Relationship Id="rId86" Type="http://schemas.openxmlformats.org/officeDocument/2006/relationships/font" Target="fonts/Lato-italic.fntdata"/><Relationship Id="rId41" Type="http://schemas.openxmlformats.org/officeDocument/2006/relationships/slide" Target="slides/slide35.xml"/><Relationship Id="rId85" Type="http://schemas.openxmlformats.org/officeDocument/2006/relationships/font" Target="fonts/Lato-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Lato-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aleway-regular.fntdata"/><Relationship Id="rId82" Type="http://schemas.openxmlformats.org/officeDocument/2006/relationships/font" Target="fonts/Raleway-italic.fntdata"/><Relationship Id="rId81"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fa4a54a9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fa4a54a9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Транзисторът е съставен от полупроводник (като силиций), който в някой случаи може да е проводник на електричество, а в други не.</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fa4a54a9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fa4a54a9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Транзисторът има област с позитивен заряд и област с негативен заряд. Между двете жълти области не протича електричество, освен ако не се отвори проводящ канал в зелената област.</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fa4a54a9c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fa4a54a9c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Между двете жълти области не протича електричество, освен ако не се отвори проводящ канал в зелената област.</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fa4a54a9c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fa4a54a9c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За да се отвори проводящ канал в зелената област трябва да се постави проводник над нея, например някакъв метал...</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fa4a54a9c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a4a54a9c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който да е обвит в изолатор - например стъкло.</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fa4a54a9c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fa4a54a9c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Когато се подаде напрежение в проводника се отваря и проводящия канал между жълтите области през зелената област.</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fa4a54a9c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fa4a54a9c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За да протича електричество между жълтите области, трябва да има източник...</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fa4a54a9c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fa4a54a9c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и приемник. С други думи вход и изход, които също са проводници - най-често някакъв вид метал.</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fa4a54a9c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fa4a54a9c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Ако се подаде напрежение на входа, то не може да стигне до изхода, докато не се подаде напрежение и на вратата (парчето метал по средата).</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fa4a54a9c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fa4a54a9c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Когато това се случи се отваря проводящ канал в полупроводника (зелената област), който позволява електричеството да премине от входа към изхода.</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fa4a54a9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fa4a54a9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fa4a54a9c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fa4a54a9c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Когато това се случи се отваря проводящ канал в полупроводника (зелената област)...</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fa4a54a9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fa4a54a9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който позволява електричеството да премине от входа към изхода.</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fa4a54a9c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fa4a54a9c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По този начин, без да има някакви движещи се части (като превключватели например), се използва само електричество, за да се включва и изключва друга електрическа верига.</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fa4a54a9c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fa4a54a9c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fa4a54a9c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fa4a54a9c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Революционната идея с тази технология е да се използва за образуване на логически вериги.</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fa4a54a9c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fa4a54a9c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Например ако се използват два транзистора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fa4a54a9c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fa4a54a9c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fa4a54a9c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fa4a54a9c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И се подаде напрежение на всеки от входовете...</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fa4a54a9c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fa4a54a9c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fa4a54a9c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fa4a54a9c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И след това се добавят превключватели, които да захранват “вратата” на всеки от транзисторите...</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fa4a54a9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fa4a54a9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fa4a54a9c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fa4a54a9c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fa4a54a9c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fa4a54a9c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и изходите на всеки от транзисторите се свърже към осветително тяло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fa4a54a9c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fa4a54a9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fa4a54a9c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fa4a54a9c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Така създавате логическа верига от тип ИЛИ (OR)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fa4a54a9c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fa4a54a9c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и се бележи с този символ</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fa4a54a9c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fa4a54a9c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Ако включите левия прекъсвач...</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fa4a54a9c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fa4a54a9c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или десния прекъсвач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fa4a54a9c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fa4a54a9c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или и двата прекъсвача - осветителното тяло светва</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fa4a54a9c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fa4a54a9c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Ако променим свързването...</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fa4a54a9c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fa4a54a9c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така, че изхода на левия транзистор...</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7fa4a54a9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fa4a54a9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fa4a54a9c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fa4a54a9c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да е свързан с входа на десния транзистор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fa4a54a9c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fa4a54a9c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се създава логическа верига тип И (AND)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fa4a54a9c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fa4a54a9c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Което се отбелязва с този символ.</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fa4a54a9c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fa4a54a9c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В логическа верига тип AND ако включите само левия прекъсвач, осветителното тяло няма да светне защото втория транзистор блокира електричеството.</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7fa4a54a9c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fa4a54a9c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Ако включите само десния прекъсвач, осветителното тяло отново няма да светне, защото на входа на десния транзистор не постъпва електричество от изхода на левия.</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fa4a54a9c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fa4a54a9c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В логическа верига тип AND трябва и двата прекъсвачат да са включени за да светне осветителното тяло.</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fa4a54a9c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fa4a54a9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fa4a54a9c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fa4a54a9c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7fa4a54a9c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fa4a54a9c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7fa4a54a9c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7fa4a54a9c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fa4a54a9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fa4a54a9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7fa4a54a9c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fa4a54a9c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7fa4a54a9c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fa4a54a9c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7fa4a54a9c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7fa4a54a9c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fa4a54a9c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fa4a54a9c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fa4a54a9c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fa4a54a9c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7fa4a54a9c_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fa4a54a9c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fa4a54a9c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fa4a54a9c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fa4a54a9c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fa4a54a9c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fa4a54a9c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fa4a54a9c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7fa4a54a9c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fa4a54a9c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fa4a54a9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fa4a54a9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7fa4a54a9c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7fa4a54a9c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7fa4a54a9c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fa4a54a9c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fa4a54a9c_1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fa4a54a9c_1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7fa4a54a9c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fa4a54a9c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7fa4a54a9c_1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fa4a54a9c_1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7fa4a54a9c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fa4a54a9c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7fa4a54a9c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fa4a54a9c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7fa4a54a9c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fa4a54a9c_1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fa4a54a9c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fa4a54a9c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7fa4a54a9c_1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fa4a54a9c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fa4a54a9c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fa4a54a9c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7fa4a54a9c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7fa4a54a9c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7fa4a54a9c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fa4a54a9c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7fa4a54a9c_1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7fa4a54a9c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7fa4a54a9c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7fa4a54a9c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fa4a54a9c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fa4a54a9c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fa4a54a9c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fa4a54a9c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7.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hyperlink" Target="http://visual6502.org/JSSim/index.html" TargetMode="External"/><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53.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Преносимос</a:t>
            </a:r>
            <a:r>
              <a:rPr lang="en-GB"/>
              <a:t>т</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Програмиране на Java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152" name="Google Shape;152;p22"/>
          <p:cNvPicPr preferRelativeResize="0"/>
          <p:nvPr/>
        </p:nvPicPr>
        <p:blipFill>
          <a:blip r:embed="rId3">
            <a:alphaModFix/>
          </a:blip>
          <a:stretch>
            <a:fillRect/>
          </a:stretch>
        </p:blipFill>
        <p:spPr>
          <a:xfrm>
            <a:off x="1570000" y="1853850"/>
            <a:ext cx="6007306" cy="2984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158" name="Google Shape;158;p23"/>
          <p:cNvPicPr preferRelativeResize="0"/>
          <p:nvPr/>
        </p:nvPicPr>
        <p:blipFill>
          <a:blip r:embed="rId3">
            <a:alphaModFix/>
          </a:blip>
          <a:stretch>
            <a:fillRect/>
          </a:stretch>
        </p:blipFill>
        <p:spPr>
          <a:xfrm>
            <a:off x="1570000" y="1853850"/>
            <a:ext cx="6007306" cy="2984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164" name="Google Shape;164;p24"/>
          <p:cNvPicPr preferRelativeResize="0"/>
          <p:nvPr/>
        </p:nvPicPr>
        <p:blipFill>
          <a:blip r:embed="rId3">
            <a:alphaModFix/>
          </a:blip>
          <a:stretch>
            <a:fillRect/>
          </a:stretch>
        </p:blipFill>
        <p:spPr>
          <a:xfrm>
            <a:off x="1570000" y="1853850"/>
            <a:ext cx="6007306" cy="2984851"/>
          </a:xfrm>
          <a:prstGeom prst="rect">
            <a:avLst/>
          </a:prstGeom>
          <a:noFill/>
          <a:ln>
            <a:noFill/>
          </a:ln>
        </p:spPr>
      </p:pic>
      <p:cxnSp>
        <p:nvCxnSpPr>
          <p:cNvPr id="165" name="Google Shape;165;p24"/>
          <p:cNvCxnSpPr/>
          <p:nvPr/>
        </p:nvCxnSpPr>
        <p:spPr>
          <a:xfrm>
            <a:off x="4025999" y="3781775"/>
            <a:ext cx="584700" cy="0"/>
          </a:xfrm>
          <a:prstGeom prst="straightConnector1">
            <a:avLst/>
          </a:prstGeom>
          <a:noFill/>
          <a:ln cap="flat" cmpd="sng" w="38100">
            <a:solidFill>
              <a:srgbClr val="F1C23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171" name="Google Shape;171;p25"/>
          <p:cNvPicPr preferRelativeResize="0"/>
          <p:nvPr/>
        </p:nvPicPr>
        <p:blipFill>
          <a:blip r:embed="rId3">
            <a:alphaModFix/>
          </a:blip>
          <a:stretch>
            <a:fillRect/>
          </a:stretch>
        </p:blipFill>
        <p:spPr>
          <a:xfrm>
            <a:off x="1570000" y="1853850"/>
            <a:ext cx="6007306" cy="2984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177" name="Google Shape;177;p26"/>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183" name="Google Shape;183;p27"/>
          <p:cNvPicPr preferRelativeResize="0"/>
          <p:nvPr/>
        </p:nvPicPr>
        <p:blipFill>
          <a:blip r:embed="rId3">
            <a:alphaModFix/>
          </a:blip>
          <a:stretch>
            <a:fillRect/>
          </a:stretch>
        </p:blipFill>
        <p:spPr>
          <a:xfrm>
            <a:off x="1568350" y="1853850"/>
            <a:ext cx="6007306" cy="2984851"/>
          </a:xfrm>
          <a:prstGeom prst="rect">
            <a:avLst/>
          </a:prstGeom>
          <a:noFill/>
          <a:ln>
            <a:noFill/>
          </a:ln>
        </p:spPr>
      </p:pic>
      <p:cxnSp>
        <p:nvCxnSpPr>
          <p:cNvPr id="184" name="Google Shape;184;p27"/>
          <p:cNvCxnSpPr/>
          <p:nvPr/>
        </p:nvCxnSpPr>
        <p:spPr>
          <a:xfrm>
            <a:off x="4025999" y="3781775"/>
            <a:ext cx="584700" cy="0"/>
          </a:xfrm>
          <a:prstGeom prst="straightConnector1">
            <a:avLst/>
          </a:prstGeom>
          <a:noFill/>
          <a:ln cap="flat" cmpd="sng" w="38100">
            <a:solidFill>
              <a:srgbClr val="F1C23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190" name="Google Shape;190;p28"/>
          <p:cNvPicPr preferRelativeResize="0"/>
          <p:nvPr/>
        </p:nvPicPr>
        <p:blipFill>
          <a:blip r:embed="rId3">
            <a:alphaModFix/>
          </a:blip>
          <a:stretch>
            <a:fillRect/>
          </a:stretch>
        </p:blipFill>
        <p:spPr>
          <a:xfrm>
            <a:off x="1570000" y="1853850"/>
            <a:ext cx="6007306" cy="2984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196" name="Google Shape;196;p29"/>
          <p:cNvPicPr preferRelativeResize="0"/>
          <p:nvPr/>
        </p:nvPicPr>
        <p:blipFill>
          <a:blip r:embed="rId3">
            <a:alphaModFix/>
          </a:blip>
          <a:stretch>
            <a:fillRect/>
          </a:stretch>
        </p:blipFill>
        <p:spPr>
          <a:xfrm>
            <a:off x="1570000" y="1853850"/>
            <a:ext cx="6007306" cy="2984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202" name="Google Shape;202;p30"/>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208" name="Google Shape;208;p31"/>
          <p:cNvPicPr preferRelativeResize="0"/>
          <p:nvPr/>
        </p:nvPicPr>
        <p:blipFill>
          <a:blip r:embed="rId3">
            <a:alphaModFix/>
          </a:blip>
          <a:stretch>
            <a:fillRect/>
          </a:stretch>
        </p:blipFill>
        <p:spPr>
          <a:xfrm>
            <a:off x="1568350" y="1853850"/>
            <a:ext cx="6007306" cy="2984851"/>
          </a:xfrm>
          <a:prstGeom prst="rect">
            <a:avLst/>
          </a:prstGeom>
          <a:noFill/>
          <a:ln>
            <a:noFill/>
          </a:ln>
        </p:spPr>
      </p:pic>
      <p:cxnSp>
        <p:nvCxnSpPr>
          <p:cNvPr id="209" name="Google Shape;209;p31"/>
          <p:cNvCxnSpPr/>
          <p:nvPr/>
        </p:nvCxnSpPr>
        <p:spPr>
          <a:xfrm>
            <a:off x="4025999" y="3781775"/>
            <a:ext cx="584700" cy="0"/>
          </a:xfrm>
          <a:prstGeom prst="straightConnector1">
            <a:avLst/>
          </a:prstGeom>
          <a:noFill/>
          <a:ln cap="flat" cmpd="sng" w="38100">
            <a:solidFill>
              <a:srgbClr val="F1C23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Какво знаем за устройството на компютъра?</a:t>
            </a:r>
            <a:endParaRPr/>
          </a:p>
        </p:txBody>
      </p:sp>
      <p:pic>
        <p:nvPicPr>
          <p:cNvPr id="93" name="Google Shape;93;p14"/>
          <p:cNvPicPr preferRelativeResize="0"/>
          <p:nvPr/>
        </p:nvPicPr>
        <p:blipFill rotWithShape="1">
          <a:blip r:embed="rId3">
            <a:alphaModFix/>
          </a:blip>
          <a:srcRect b="6301" l="0" r="0" t="10889"/>
          <a:stretch/>
        </p:blipFill>
        <p:spPr>
          <a:xfrm>
            <a:off x="4345025" y="2133600"/>
            <a:ext cx="2082625" cy="1581800"/>
          </a:xfrm>
          <a:prstGeom prst="rect">
            <a:avLst/>
          </a:prstGeom>
          <a:noFill/>
          <a:ln>
            <a:noFill/>
          </a:ln>
        </p:spPr>
      </p:pic>
      <p:pic>
        <p:nvPicPr>
          <p:cNvPr id="94" name="Google Shape;94;p14"/>
          <p:cNvPicPr preferRelativeResize="0"/>
          <p:nvPr/>
        </p:nvPicPr>
        <p:blipFill rotWithShape="1">
          <a:blip r:embed="rId4">
            <a:alphaModFix/>
          </a:blip>
          <a:srcRect b="6521" l="15667" r="9116" t="6521"/>
          <a:stretch/>
        </p:blipFill>
        <p:spPr>
          <a:xfrm>
            <a:off x="74000" y="2819675"/>
            <a:ext cx="2808933" cy="2168399"/>
          </a:xfrm>
          <a:prstGeom prst="rect">
            <a:avLst/>
          </a:prstGeom>
          <a:noFill/>
          <a:ln>
            <a:noFill/>
          </a:ln>
        </p:spPr>
      </p:pic>
      <p:pic>
        <p:nvPicPr>
          <p:cNvPr id="95" name="Google Shape;95;p14"/>
          <p:cNvPicPr preferRelativeResize="0"/>
          <p:nvPr/>
        </p:nvPicPr>
        <p:blipFill rotWithShape="1">
          <a:blip r:embed="rId5">
            <a:alphaModFix/>
          </a:blip>
          <a:srcRect b="15968" l="0" r="0" t="11383"/>
          <a:stretch/>
        </p:blipFill>
        <p:spPr>
          <a:xfrm flipH="1">
            <a:off x="1992500" y="2057400"/>
            <a:ext cx="2307875" cy="2168400"/>
          </a:xfrm>
          <a:prstGeom prst="rect">
            <a:avLst/>
          </a:prstGeom>
          <a:noFill/>
          <a:ln>
            <a:noFill/>
          </a:ln>
        </p:spPr>
      </p:pic>
      <p:pic>
        <p:nvPicPr>
          <p:cNvPr id="96" name="Google Shape;96;p14"/>
          <p:cNvPicPr preferRelativeResize="0"/>
          <p:nvPr/>
        </p:nvPicPr>
        <p:blipFill rotWithShape="1">
          <a:blip r:embed="rId6">
            <a:alphaModFix/>
          </a:blip>
          <a:srcRect b="12233" l="8862" r="9304" t="22730"/>
          <a:stretch/>
        </p:blipFill>
        <p:spPr>
          <a:xfrm>
            <a:off x="6268375" y="3078700"/>
            <a:ext cx="2681926" cy="1864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215" name="Google Shape;215;p32"/>
          <p:cNvPicPr preferRelativeResize="0"/>
          <p:nvPr/>
        </p:nvPicPr>
        <p:blipFill>
          <a:blip r:embed="rId3">
            <a:alphaModFix/>
          </a:blip>
          <a:stretch>
            <a:fillRect/>
          </a:stretch>
        </p:blipFill>
        <p:spPr>
          <a:xfrm>
            <a:off x="1568350" y="1853850"/>
            <a:ext cx="6007306" cy="2984851"/>
          </a:xfrm>
          <a:prstGeom prst="rect">
            <a:avLst/>
          </a:prstGeom>
          <a:noFill/>
          <a:ln>
            <a:noFill/>
          </a:ln>
        </p:spPr>
      </p:pic>
      <p:cxnSp>
        <p:nvCxnSpPr>
          <p:cNvPr id="216" name="Google Shape;216;p32"/>
          <p:cNvCxnSpPr/>
          <p:nvPr/>
        </p:nvCxnSpPr>
        <p:spPr>
          <a:xfrm>
            <a:off x="4025999" y="3781775"/>
            <a:ext cx="584700" cy="0"/>
          </a:xfrm>
          <a:prstGeom prst="straightConnector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222" name="Google Shape;222;p33"/>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228" name="Google Shape;228;p34"/>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 транзисторът?</a:t>
            </a:r>
            <a:endParaRPr/>
          </a:p>
        </p:txBody>
      </p:sp>
      <p:pic>
        <p:nvPicPr>
          <p:cNvPr id="234" name="Google Shape;234;p35"/>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40" name="Google Shape;240;p36"/>
          <p:cNvPicPr preferRelativeResize="0"/>
          <p:nvPr/>
        </p:nvPicPr>
        <p:blipFill>
          <a:blip r:embed="rId3">
            <a:alphaModFix/>
          </a:blip>
          <a:stretch>
            <a:fillRect/>
          </a:stretch>
        </p:blipFill>
        <p:spPr>
          <a:xfrm>
            <a:off x="1570000" y="1853850"/>
            <a:ext cx="6007306"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46" name="Google Shape;246;p37"/>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52" name="Google Shape;252;p38"/>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58" name="Google Shape;258;p39"/>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64" name="Google Shape;264;p40"/>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70" name="Google Shape;270;p41"/>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Основни компоненти</a:t>
            </a:r>
            <a:endParaRPr/>
          </a:p>
        </p:txBody>
      </p:sp>
      <p:sp>
        <p:nvSpPr>
          <p:cNvPr id="102" name="Google Shape;102;p15"/>
          <p:cNvSpPr txBox="1"/>
          <p:nvPr>
            <p:ph idx="1" type="body"/>
          </p:nvPr>
        </p:nvSpPr>
        <p:spPr>
          <a:xfrm>
            <a:off x="721225" y="2856675"/>
            <a:ext cx="3615600" cy="1953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Процесор</a:t>
            </a:r>
            <a:endParaRPr/>
          </a:p>
          <a:p>
            <a:pPr indent="-311150" lvl="0" marL="457200" rtl="0" algn="l">
              <a:spcBef>
                <a:spcPts val="0"/>
              </a:spcBef>
              <a:spcAft>
                <a:spcPts val="0"/>
              </a:spcAft>
              <a:buSzPts val="1300"/>
              <a:buChar char="●"/>
            </a:pPr>
            <a:r>
              <a:rPr lang="en-GB"/>
              <a:t>Дънна платка (motherboard)</a:t>
            </a:r>
            <a:endParaRPr/>
          </a:p>
          <a:p>
            <a:pPr indent="-311150" lvl="0" marL="457200" rtl="0" algn="l">
              <a:spcBef>
                <a:spcPts val="0"/>
              </a:spcBef>
              <a:spcAft>
                <a:spcPts val="0"/>
              </a:spcAft>
              <a:buSzPts val="1300"/>
              <a:buChar char="●"/>
            </a:pPr>
            <a:r>
              <a:rPr lang="en-GB"/>
              <a:t>Памет (RAM)</a:t>
            </a:r>
            <a:endParaRPr/>
          </a:p>
          <a:p>
            <a:pPr indent="-311150" lvl="0" marL="457200" rtl="0" algn="l">
              <a:spcBef>
                <a:spcPts val="0"/>
              </a:spcBef>
              <a:spcAft>
                <a:spcPts val="0"/>
              </a:spcAft>
              <a:buSzPts val="1300"/>
              <a:buChar char="●"/>
            </a:pPr>
            <a:r>
              <a:rPr lang="en-GB"/>
              <a:t>Разширителни карти (Video, Audio, LAN)</a:t>
            </a:r>
            <a:endParaRPr/>
          </a:p>
          <a:p>
            <a:pPr indent="-311150" lvl="0" marL="457200" rtl="0" algn="l">
              <a:spcBef>
                <a:spcPts val="0"/>
              </a:spcBef>
              <a:spcAft>
                <a:spcPts val="0"/>
              </a:spcAft>
              <a:buSzPts val="1300"/>
              <a:buChar char="●"/>
            </a:pPr>
            <a:r>
              <a:rPr lang="en-GB"/>
              <a:t>Устройства за съхранение (HDD, SSD, DVD, CD, ...)</a:t>
            </a:r>
            <a:endParaRPr/>
          </a:p>
          <a:p>
            <a:pPr indent="-311150" lvl="0" marL="457200" rtl="0" algn="l">
              <a:spcBef>
                <a:spcPts val="0"/>
              </a:spcBef>
              <a:spcAft>
                <a:spcPts val="0"/>
              </a:spcAft>
              <a:buSzPts val="1300"/>
              <a:buChar char="●"/>
            </a:pPr>
            <a:r>
              <a:rPr lang="en-GB"/>
              <a:t>Захранващ блок</a:t>
            </a:r>
            <a:endParaRPr/>
          </a:p>
          <a:p>
            <a:pPr indent="-311150" lvl="0" marL="457200" rtl="0" algn="l">
              <a:spcBef>
                <a:spcPts val="0"/>
              </a:spcBef>
              <a:spcAft>
                <a:spcPts val="0"/>
              </a:spcAft>
              <a:buSzPts val="1300"/>
              <a:buChar char="●"/>
            </a:pPr>
            <a:r>
              <a:rPr lang="en-GB"/>
              <a:t>...</a:t>
            </a:r>
            <a:endParaRPr/>
          </a:p>
        </p:txBody>
      </p:sp>
      <p:pic>
        <p:nvPicPr>
          <p:cNvPr id="103" name="Google Shape;103;p15"/>
          <p:cNvPicPr preferRelativeResize="0"/>
          <p:nvPr/>
        </p:nvPicPr>
        <p:blipFill>
          <a:blip r:embed="rId3">
            <a:alphaModFix/>
          </a:blip>
          <a:stretch>
            <a:fillRect/>
          </a:stretch>
        </p:blipFill>
        <p:spPr>
          <a:xfrm>
            <a:off x="4220300" y="766650"/>
            <a:ext cx="4808300" cy="41050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76" name="Google Shape;276;p42"/>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82" name="Google Shape;282;p43"/>
          <p:cNvPicPr preferRelativeResize="0"/>
          <p:nvPr/>
        </p:nvPicPr>
        <p:blipFill>
          <a:blip r:embed="rId3">
            <a:alphaModFix/>
          </a:blip>
          <a:stretch>
            <a:fillRect/>
          </a:stretch>
        </p:blipFill>
        <p:spPr>
          <a:xfrm>
            <a:off x="1568350" y="1853850"/>
            <a:ext cx="6007306" cy="2984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88" name="Google Shape;288;p44"/>
          <p:cNvPicPr preferRelativeResize="0"/>
          <p:nvPr/>
        </p:nvPicPr>
        <p:blipFill>
          <a:blip r:embed="rId3">
            <a:alphaModFix/>
          </a:blip>
          <a:stretch>
            <a:fillRect/>
          </a:stretch>
        </p:blipFill>
        <p:spPr>
          <a:xfrm>
            <a:off x="1721000" y="1883453"/>
            <a:ext cx="5702001" cy="2984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294" name="Google Shape;294;p45"/>
          <p:cNvPicPr preferRelativeResize="0"/>
          <p:nvPr/>
        </p:nvPicPr>
        <p:blipFill>
          <a:blip r:embed="rId3">
            <a:alphaModFix/>
          </a:blip>
          <a:stretch>
            <a:fillRect/>
          </a:stretch>
        </p:blipFill>
        <p:spPr>
          <a:xfrm>
            <a:off x="1721000" y="1853850"/>
            <a:ext cx="5702001" cy="2984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00" name="Google Shape;300;p46"/>
          <p:cNvPicPr preferRelativeResize="0"/>
          <p:nvPr/>
        </p:nvPicPr>
        <p:blipFill>
          <a:blip r:embed="rId3">
            <a:alphaModFix/>
          </a:blip>
          <a:stretch>
            <a:fillRect/>
          </a:stretch>
        </p:blipFill>
        <p:spPr>
          <a:xfrm>
            <a:off x="1722650" y="1853850"/>
            <a:ext cx="5702001" cy="2984851"/>
          </a:xfrm>
          <a:prstGeom prst="rect">
            <a:avLst/>
          </a:prstGeom>
          <a:noFill/>
          <a:ln>
            <a:noFill/>
          </a:ln>
        </p:spPr>
      </p:pic>
      <p:graphicFrame>
        <p:nvGraphicFramePr>
          <p:cNvPr id="301" name="Google Shape;301;p46"/>
          <p:cNvGraphicFramePr/>
          <p:nvPr/>
        </p:nvGraphicFramePr>
        <p:xfrm>
          <a:off x="7531750" y="1160425"/>
          <a:ext cx="3000000" cy="3000000"/>
        </p:xfrm>
        <a:graphic>
          <a:graphicData uri="http://schemas.openxmlformats.org/drawingml/2006/table">
            <a:tbl>
              <a:tblPr>
                <a:noFill/>
                <a:tableStyleId>{3DB5FD14-ADBE-441B-9899-ABF5E49A040E}</a:tableStyleId>
              </a:tblPr>
              <a:tblGrid>
                <a:gridCol w="459200"/>
                <a:gridCol w="459200"/>
                <a:gridCol w="459200"/>
              </a:tblGrid>
              <a:tr h="381000">
                <a:tc>
                  <a:txBody>
                    <a:bodyPr/>
                    <a:lstStyle/>
                    <a:p>
                      <a:pPr indent="0" lvl="0" marL="0" rtl="0" algn="ctr">
                        <a:spcBef>
                          <a:spcPts val="0"/>
                        </a:spcBef>
                        <a:spcAft>
                          <a:spcPts val="0"/>
                        </a:spcAft>
                        <a:buNone/>
                      </a:pPr>
                      <a:r>
                        <a:rPr b="1" lang="en-GB"/>
                        <a:t>X</a:t>
                      </a:r>
                      <a:endParaRPr b="1"/>
                    </a:p>
                  </a:txBody>
                  <a:tcPr marT="91425" marB="91425" marR="91425" marL="91425"/>
                </a:tc>
                <a:tc>
                  <a:txBody>
                    <a:bodyPr/>
                    <a:lstStyle/>
                    <a:p>
                      <a:pPr indent="0" lvl="0" marL="0" rtl="0" algn="ctr">
                        <a:spcBef>
                          <a:spcPts val="0"/>
                        </a:spcBef>
                        <a:spcAft>
                          <a:spcPts val="0"/>
                        </a:spcAft>
                        <a:buNone/>
                      </a:pPr>
                      <a:r>
                        <a:rPr b="1" lang="en-GB"/>
                        <a:t>Y</a:t>
                      </a:r>
                      <a:endParaRPr b="1"/>
                    </a:p>
                  </a:txBody>
                  <a:tcPr marT="91425" marB="91425" marR="91425" marL="91425"/>
                </a:tc>
                <a:tc>
                  <a:txBody>
                    <a:bodyPr/>
                    <a:lstStyle/>
                    <a:p>
                      <a:pPr indent="0" lvl="0" marL="0" rtl="0" algn="ctr">
                        <a:spcBef>
                          <a:spcPts val="0"/>
                        </a:spcBef>
                        <a:spcAft>
                          <a:spcPts val="0"/>
                        </a:spcAft>
                        <a:buNone/>
                      </a:pPr>
                      <a:r>
                        <a:rPr b="1" lang="en-GB"/>
                        <a:t>OR</a:t>
                      </a:r>
                      <a:endParaRPr b="1"/>
                    </a:p>
                  </a:txBody>
                  <a:tcPr marT="91425" marB="91425" marR="91425" marL="91425"/>
                </a:tc>
              </a:tr>
              <a:tr h="381000">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07" name="Google Shape;307;p47"/>
          <p:cNvPicPr preferRelativeResize="0"/>
          <p:nvPr/>
        </p:nvPicPr>
        <p:blipFill>
          <a:blip r:embed="rId3">
            <a:alphaModFix/>
          </a:blip>
          <a:stretch>
            <a:fillRect/>
          </a:stretch>
        </p:blipFill>
        <p:spPr>
          <a:xfrm>
            <a:off x="1721000" y="1853850"/>
            <a:ext cx="5702001" cy="2984851"/>
          </a:xfrm>
          <a:prstGeom prst="rect">
            <a:avLst/>
          </a:prstGeom>
          <a:noFill/>
          <a:ln>
            <a:noFill/>
          </a:ln>
        </p:spPr>
      </p:pic>
      <p:graphicFrame>
        <p:nvGraphicFramePr>
          <p:cNvPr id="308" name="Google Shape;308;p47"/>
          <p:cNvGraphicFramePr/>
          <p:nvPr/>
        </p:nvGraphicFramePr>
        <p:xfrm>
          <a:off x="7531750" y="1160425"/>
          <a:ext cx="3000000" cy="3000000"/>
        </p:xfrm>
        <a:graphic>
          <a:graphicData uri="http://schemas.openxmlformats.org/drawingml/2006/table">
            <a:tbl>
              <a:tblPr>
                <a:noFill/>
                <a:tableStyleId>{3DB5FD14-ADBE-441B-9899-ABF5E49A040E}</a:tableStyleId>
              </a:tblPr>
              <a:tblGrid>
                <a:gridCol w="459200"/>
                <a:gridCol w="459200"/>
                <a:gridCol w="459200"/>
              </a:tblGrid>
              <a:tr h="381000">
                <a:tc>
                  <a:txBody>
                    <a:bodyPr/>
                    <a:lstStyle/>
                    <a:p>
                      <a:pPr indent="0" lvl="0" marL="0" rtl="0" algn="ctr">
                        <a:spcBef>
                          <a:spcPts val="0"/>
                        </a:spcBef>
                        <a:spcAft>
                          <a:spcPts val="0"/>
                        </a:spcAft>
                        <a:buNone/>
                      </a:pPr>
                      <a:r>
                        <a:rPr b="1" lang="en-GB"/>
                        <a:t>X</a:t>
                      </a:r>
                      <a:endParaRPr b="1"/>
                    </a:p>
                  </a:txBody>
                  <a:tcPr marT="91425" marB="91425" marR="91425" marL="91425"/>
                </a:tc>
                <a:tc>
                  <a:txBody>
                    <a:bodyPr/>
                    <a:lstStyle/>
                    <a:p>
                      <a:pPr indent="0" lvl="0" marL="0" rtl="0" algn="ctr">
                        <a:spcBef>
                          <a:spcPts val="0"/>
                        </a:spcBef>
                        <a:spcAft>
                          <a:spcPts val="0"/>
                        </a:spcAft>
                        <a:buNone/>
                      </a:pPr>
                      <a:r>
                        <a:rPr b="1" lang="en-GB"/>
                        <a:t>Y</a:t>
                      </a:r>
                      <a:endParaRPr b="1"/>
                    </a:p>
                  </a:txBody>
                  <a:tcPr marT="91425" marB="91425" marR="91425" marL="91425"/>
                </a:tc>
                <a:tc>
                  <a:txBody>
                    <a:bodyPr/>
                    <a:lstStyle/>
                    <a:p>
                      <a:pPr indent="0" lvl="0" marL="0" rtl="0" algn="ctr">
                        <a:spcBef>
                          <a:spcPts val="0"/>
                        </a:spcBef>
                        <a:spcAft>
                          <a:spcPts val="0"/>
                        </a:spcAft>
                        <a:buNone/>
                      </a:pPr>
                      <a:r>
                        <a:rPr b="1" lang="en-GB"/>
                        <a:t>OR</a:t>
                      </a:r>
                      <a:endParaRPr b="1"/>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14" name="Google Shape;314;p48"/>
          <p:cNvPicPr preferRelativeResize="0"/>
          <p:nvPr/>
        </p:nvPicPr>
        <p:blipFill>
          <a:blip r:embed="rId3">
            <a:alphaModFix/>
          </a:blip>
          <a:stretch>
            <a:fillRect/>
          </a:stretch>
        </p:blipFill>
        <p:spPr>
          <a:xfrm>
            <a:off x="1721000" y="1853850"/>
            <a:ext cx="5702001" cy="2984851"/>
          </a:xfrm>
          <a:prstGeom prst="rect">
            <a:avLst/>
          </a:prstGeom>
          <a:noFill/>
          <a:ln>
            <a:noFill/>
          </a:ln>
        </p:spPr>
      </p:pic>
      <p:graphicFrame>
        <p:nvGraphicFramePr>
          <p:cNvPr id="315" name="Google Shape;315;p48"/>
          <p:cNvGraphicFramePr/>
          <p:nvPr/>
        </p:nvGraphicFramePr>
        <p:xfrm>
          <a:off x="7531750" y="1160425"/>
          <a:ext cx="3000000" cy="3000000"/>
        </p:xfrm>
        <a:graphic>
          <a:graphicData uri="http://schemas.openxmlformats.org/drawingml/2006/table">
            <a:tbl>
              <a:tblPr>
                <a:noFill/>
                <a:tableStyleId>{3DB5FD14-ADBE-441B-9899-ABF5E49A040E}</a:tableStyleId>
              </a:tblPr>
              <a:tblGrid>
                <a:gridCol w="459200"/>
                <a:gridCol w="459200"/>
                <a:gridCol w="459200"/>
              </a:tblGrid>
              <a:tr h="381000">
                <a:tc>
                  <a:txBody>
                    <a:bodyPr/>
                    <a:lstStyle/>
                    <a:p>
                      <a:pPr indent="0" lvl="0" marL="0" rtl="0" algn="ctr">
                        <a:spcBef>
                          <a:spcPts val="0"/>
                        </a:spcBef>
                        <a:spcAft>
                          <a:spcPts val="0"/>
                        </a:spcAft>
                        <a:buNone/>
                      </a:pPr>
                      <a:r>
                        <a:rPr b="1" lang="en-GB"/>
                        <a:t>X</a:t>
                      </a:r>
                      <a:endParaRPr b="1"/>
                    </a:p>
                  </a:txBody>
                  <a:tcPr marT="91425" marB="91425" marR="91425" marL="91425"/>
                </a:tc>
                <a:tc>
                  <a:txBody>
                    <a:bodyPr/>
                    <a:lstStyle/>
                    <a:p>
                      <a:pPr indent="0" lvl="0" marL="0" rtl="0" algn="ctr">
                        <a:spcBef>
                          <a:spcPts val="0"/>
                        </a:spcBef>
                        <a:spcAft>
                          <a:spcPts val="0"/>
                        </a:spcAft>
                        <a:buNone/>
                      </a:pPr>
                      <a:r>
                        <a:rPr b="1" lang="en-GB"/>
                        <a:t>Y</a:t>
                      </a:r>
                      <a:endParaRPr b="1"/>
                    </a:p>
                  </a:txBody>
                  <a:tcPr marT="91425" marB="91425" marR="91425" marL="91425"/>
                </a:tc>
                <a:tc>
                  <a:txBody>
                    <a:bodyPr/>
                    <a:lstStyle/>
                    <a:p>
                      <a:pPr indent="0" lvl="0" marL="0" rtl="0" algn="ctr">
                        <a:spcBef>
                          <a:spcPts val="0"/>
                        </a:spcBef>
                        <a:spcAft>
                          <a:spcPts val="0"/>
                        </a:spcAft>
                        <a:buNone/>
                      </a:pPr>
                      <a:r>
                        <a:rPr b="1" lang="en-GB"/>
                        <a:t>OR</a:t>
                      </a:r>
                      <a:endParaRPr b="1"/>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r h="381000">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21" name="Google Shape;321;p49"/>
          <p:cNvPicPr preferRelativeResize="0"/>
          <p:nvPr/>
        </p:nvPicPr>
        <p:blipFill>
          <a:blip r:embed="rId3">
            <a:alphaModFix/>
          </a:blip>
          <a:stretch>
            <a:fillRect/>
          </a:stretch>
        </p:blipFill>
        <p:spPr>
          <a:xfrm>
            <a:off x="1721000" y="1853850"/>
            <a:ext cx="5702001" cy="2984851"/>
          </a:xfrm>
          <a:prstGeom prst="rect">
            <a:avLst/>
          </a:prstGeom>
          <a:noFill/>
          <a:ln>
            <a:noFill/>
          </a:ln>
        </p:spPr>
      </p:pic>
      <p:graphicFrame>
        <p:nvGraphicFramePr>
          <p:cNvPr id="322" name="Google Shape;322;p49"/>
          <p:cNvGraphicFramePr/>
          <p:nvPr/>
        </p:nvGraphicFramePr>
        <p:xfrm>
          <a:off x="7531750" y="1160425"/>
          <a:ext cx="3000000" cy="3000000"/>
        </p:xfrm>
        <a:graphic>
          <a:graphicData uri="http://schemas.openxmlformats.org/drawingml/2006/table">
            <a:tbl>
              <a:tblPr>
                <a:noFill/>
                <a:tableStyleId>{3DB5FD14-ADBE-441B-9899-ABF5E49A040E}</a:tableStyleId>
              </a:tblPr>
              <a:tblGrid>
                <a:gridCol w="459200"/>
                <a:gridCol w="459200"/>
                <a:gridCol w="459200"/>
              </a:tblGrid>
              <a:tr h="381000">
                <a:tc>
                  <a:txBody>
                    <a:bodyPr/>
                    <a:lstStyle/>
                    <a:p>
                      <a:pPr indent="0" lvl="0" marL="0" rtl="0" algn="ctr">
                        <a:spcBef>
                          <a:spcPts val="0"/>
                        </a:spcBef>
                        <a:spcAft>
                          <a:spcPts val="0"/>
                        </a:spcAft>
                        <a:buNone/>
                      </a:pPr>
                      <a:r>
                        <a:rPr b="1" lang="en-GB"/>
                        <a:t>X</a:t>
                      </a:r>
                      <a:endParaRPr b="1"/>
                    </a:p>
                  </a:txBody>
                  <a:tcPr marT="91425" marB="91425" marR="91425" marL="91425"/>
                </a:tc>
                <a:tc>
                  <a:txBody>
                    <a:bodyPr/>
                    <a:lstStyle/>
                    <a:p>
                      <a:pPr indent="0" lvl="0" marL="0" rtl="0" algn="ctr">
                        <a:spcBef>
                          <a:spcPts val="0"/>
                        </a:spcBef>
                        <a:spcAft>
                          <a:spcPts val="0"/>
                        </a:spcAft>
                        <a:buNone/>
                      </a:pPr>
                      <a:r>
                        <a:rPr b="1" lang="en-GB"/>
                        <a:t>Y</a:t>
                      </a:r>
                      <a:endParaRPr b="1"/>
                    </a:p>
                  </a:txBody>
                  <a:tcPr marT="91425" marB="91425" marR="91425" marL="91425"/>
                </a:tc>
                <a:tc>
                  <a:txBody>
                    <a:bodyPr/>
                    <a:lstStyle/>
                    <a:p>
                      <a:pPr indent="0" lvl="0" marL="0" rtl="0" algn="ctr">
                        <a:spcBef>
                          <a:spcPts val="0"/>
                        </a:spcBef>
                        <a:spcAft>
                          <a:spcPts val="0"/>
                        </a:spcAft>
                        <a:buNone/>
                      </a:pPr>
                      <a:r>
                        <a:rPr b="1" lang="en-GB"/>
                        <a:t>OR</a:t>
                      </a:r>
                      <a:endParaRPr b="1"/>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r h="381000">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28" name="Google Shape;328;p50"/>
          <p:cNvPicPr preferRelativeResize="0"/>
          <p:nvPr/>
        </p:nvPicPr>
        <p:blipFill>
          <a:blip r:embed="rId3">
            <a:alphaModFix/>
          </a:blip>
          <a:stretch>
            <a:fillRect/>
          </a:stretch>
        </p:blipFill>
        <p:spPr>
          <a:xfrm>
            <a:off x="1721000" y="1853850"/>
            <a:ext cx="5702001" cy="2984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34" name="Google Shape;334;p51"/>
          <p:cNvPicPr preferRelativeResize="0"/>
          <p:nvPr/>
        </p:nvPicPr>
        <p:blipFill>
          <a:blip r:embed="rId3">
            <a:alphaModFix/>
          </a:blip>
          <a:stretch>
            <a:fillRect/>
          </a:stretch>
        </p:blipFill>
        <p:spPr>
          <a:xfrm>
            <a:off x="1721000" y="1853850"/>
            <a:ext cx="5702001" cy="298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Дънна платка</a:t>
            </a:r>
            <a:r>
              <a:rPr lang="en-GB"/>
              <a:t> </a:t>
            </a:r>
            <a:endParaRPr/>
          </a:p>
          <a:p>
            <a:pPr indent="0" lvl="0" marL="0" rtl="0" algn="l">
              <a:spcBef>
                <a:spcPts val="0"/>
              </a:spcBef>
              <a:spcAft>
                <a:spcPts val="0"/>
              </a:spcAft>
              <a:buNone/>
            </a:pPr>
            <a:r>
              <a:rPr lang="en-GB"/>
              <a:t>Motherboard </a:t>
            </a:r>
            <a:endParaRPr/>
          </a:p>
          <a:p>
            <a:pPr indent="0" lvl="0" marL="0" rtl="0" algn="l">
              <a:spcBef>
                <a:spcPts val="0"/>
              </a:spcBef>
              <a:spcAft>
                <a:spcPts val="0"/>
              </a:spcAft>
              <a:buNone/>
            </a:pPr>
            <a:r>
              <a:rPr lang="en-GB"/>
              <a:t>Logic board</a:t>
            </a:r>
            <a:endParaRPr/>
          </a:p>
        </p:txBody>
      </p:sp>
      <p:pic>
        <p:nvPicPr>
          <p:cNvPr id="109" name="Google Shape;109;p16"/>
          <p:cNvPicPr preferRelativeResize="0"/>
          <p:nvPr/>
        </p:nvPicPr>
        <p:blipFill>
          <a:blip r:embed="rId3">
            <a:alphaModFix/>
          </a:blip>
          <a:stretch>
            <a:fillRect/>
          </a:stretch>
        </p:blipFill>
        <p:spPr>
          <a:xfrm>
            <a:off x="4274350" y="1976650"/>
            <a:ext cx="4680490" cy="2984850"/>
          </a:xfrm>
          <a:prstGeom prst="rect">
            <a:avLst/>
          </a:prstGeom>
          <a:noFill/>
          <a:ln>
            <a:noFill/>
          </a:ln>
        </p:spPr>
      </p:pic>
      <p:sp>
        <p:nvSpPr>
          <p:cNvPr id="110" name="Google Shape;110;p16"/>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Осъществява връзката между хардуерните компоненти на компютъра, като процесора (CPU), паметта (RAM), дисковите устройства, аудио и видео картите.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40" name="Google Shape;340;p52"/>
          <p:cNvPicPr preferRelativeResize="0"/>
          <p:nvPr/>
        </p:nvPicPr>
        <p:blipFill>
          <a:blip r:embed="rId3">
            <a:alphaModFix/>
          </a:blip>
          <a:stretch>
            <a:fillRect/>
          </a:stretch>
        </p:blipFill>
        <p:spPr>
          <a:xfrm>
            <a:off x="1721000" y="1853850"/>
            <a:ext cx="5702001" cy="2984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46" name="Google Shape;346;p53"/>
          <p:cNvPicPr preferRelativeResize="0"/>
          <p:nvPr/>
        </p:nvPicPr>
        <p:blipFill>
          <a:blip r:embed="rId3">
            <a:alphaModFix/>
          </a:blip>
          <a:stretch>
            <a:fillRect/>
          </a:stretch>
        </p:blipFill>
        <p:spPr>
          <a:xfrm>
            <a:off x="1721000" y="1853850"/>
            <a:ext cx="5702001"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52" name="Google Shape;352;p54"/>
          <p:cNvPicPr preferRelativeResize="0"/>
          <p:nvPr/>
        </p:nvPicPr>
        <p:blipFill>
          <a:blip r:embed="rId3">
            <a:alphaModFix/>
          </a:blip>
          <a:stretch>
            <a:fillRect/>
          </a:stretch>
        </p:blipFill>
        <p:spPr>
          <a:xfrm>
            <a:off x="1721000" y="1853850"/>
            <a:ext cx="5702001" cy="2984851"/>
          </a:xfrm>
          <a:prstGeom prst="rect">
            <a:avLst/>
          </a:prstGeom>
          <a:noFill/>
          <a:ln>
            <a:noFill/>
          </a:ln>
        </p:spPr>
      </p:pic>
      <p:graphicFrame>
        <p:nvGraphicFramePr>
          <p:cNvPr id="353" name="Google Shape;353;p54"/>
          <p:cNvGraphicFramePr/>
          <p:nvPr/>
        </p:nvGraphicFramePr>
        <p:xfrm>
          <a:off x="7531750" y="1160425"/>
          <a:ext cx="3000000" cy="3000000"/>
        </p:xfrm>
        <a:graphic>
          <a:graphicData uri="http://schemas.openxmlformats.org/drawingml/2006/table">
            <a:tbl>
              <a:tblPr>
                <a:noFill/>
                <a:tableStyleId>{3DB5FD14-ADBE-441B-9899-ABF5E49A040E}</a:tableStyleId>
              </a:tblPr>
              <a:tblGrid>
                <a:gridCol w="414800"/>
                <a:gridCol w="385175"/>
                <a:gridCol w="577625"/>
              </a:tblGrid>
              <a:tr h="381000">
                <a:tc>
                  <a:txBody>
                    <a:bodyPr/>
                    <a:lstStyle/>
                    <a:p>
                      <a:pPr indent="0" lvl="0" marL="0" rtl="0" algn="ctr">
                        <a:spcBef>
                          <a:spcPts val="0"/>
                        </a:spcBef>
                        <a:spcAft>
                          <a:spcPts val="0"/>
                        </a:spcAft>
                        <a:buNone/>
                      </a:pPr>
                      <a:r>
                        <a:rPr b="1" lang="en-GB"/>
                        <a:t>X</a:t>
                      </a:r>
                      <a:endParaRPr b="1"/>
                    </a:p>
                  </a:txBody>
                  <a:tcPr marT="91425" marB="91425" marR="91425" marL="91425"/>
                </a:tc>
                <a:tc>
                  <a:txBody>
                    <a:bodyPr/>
                    <a:lstStyle/>
                    <a:p>
                      <a:pPr indent="0" lvl="0" marL="0" rtl="0" algn="ctr">
                        <a:spcBef>
                          <a:spcPts val="0"/>
                        </a:spcBef>
                        <a:spcAft>
                          <a:spcPts val="0"/>
                        </a:spcAft>
                        <a:buNone/>
                      </a:pPr>
                      <a:r>
                        <a:rPr b="1" lang="en-GB"/>
                        <a:t>Y</a:t>
                      </a:r>
                      <a:endParaRPr b="1"/>
                    </a:p>
                  </a:txBody>
                  <a:tcPr marT="91425" marB="91425" marR="91425" marL="91425"/>
                </a:tc>
                <a:tc>
                  <a:txBody>
                    <a:bodyPr/>
                    <a:lstStyle/>
                    <a:p>
                      <a:pPr indent="0" lvl="0" marL="0" rtl="0" algn="ctr">
                        <a:spcBef>
                          <a:spcPts val="0"/>
                        </a:spcBef>
                        <a:spcAft>
                          <a:spcPts val="0"/>
                        </a:spcAft>
                        <a:buNone/>
                      </a:pPr>
                      <a:r>
                        <a:rPr b="1" lang="en-GB"/>
                        <a:t>AND</a:t>
                      </a:r>
                      <a:endParaRPr b="1"/>
                    </a:p>
                  </a:txBody>
                  <a:tcPr marT="91425" marB="91425" marR="91425" marL="91425"/>
                </a:tc>
              </a:tr>
              <a:tr h="381000">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59" name="Google Shape;359;p55"/>
          <p:cNvPicPr preferRelativeResize="0"/>
          <p:nvPr/>
        </p:nvPicPr>
        <p:blipFill>
          <a:blip r:embed="rId3">
            <a:alphaModFix/>
          </a:blip>
          <a:stretch>
            <a:fillRect/>
          </a:stretch>
        </p:blipFill>
        <p:spPr>
          <a:xfrm>
            <a:off x="1721000" y="1853850"/>
            <a:ext cx="5702001" cy="2984851"/>
          </a:xfrm>
          <a:prstGeom prst="rect">
            <a:avLst/>
          </a:prstGeom>
          <a:noFill/>
          <a:ln>
            <a:noFill/>
          </a:ln>
        </p:spPr>
      </p:pic>
      <p:graphicFrame>
        <p:nvGraphicFramePr>
          <p:cNvPr id="360" name="Google Shape;360;p55"/>
          <p:cNvGraphicFramePr/>
          <p:nvPr/>
        </p:nvGraphicFramePr>
        <p:xfrm>
          <a:off x="7531750" y="1160425"/>
          <a:ext cx="3000000" cy="3000000"/>
        </p:xfrm>
        <a:graphic>
          <a:graphicData uri="http://schemas.openxmlformats.org/drawingml/2006/table">
            <a:tbl>
              <a:tblPr>
                <a:noFill/>
                <a:tableStyleId>{3DB5FD14-ADBE-441B-9899-ABF5E49A040E}</a:tableStyleId>
              </a:tblPr>
              <a:tblGrid>
                <a:gridCol w="414800"/>
                <a:gridCol w="385175"/>
                <a:gridCol w="577625"/>
              </a:tblGrid>
              <a:tr h="381000">
                <a:tc>
                  <a:txBody>
                    <a:bodyPr/>
                    <a:lstStyle/>
                    <a:p>
                      <a:pPr indent="0" lvl="0" marL="0" rtl="0" algn="ctr">
                        <a:spcBef>
                          <a:spcPts val="0"/>
                        </a:spcBef>
                        <a:spcAft>
                          <a:spcPts val="0"/>
                        </a:spcAft>
                        <a:buNone/>
                      </a:pPr>
                      <a:r>
                        <a:rPr b="1" lang="en-GB"/>
                        <a:t>X</a:t>
                      </a:r>
                      <a:endParaRPr b="1"/>
                    </a:p>
                  </a:txBody>
                  <a:tcPr marT="91425" marB="91425" marR="91425" marL="91425"/>
                </a:tc>
                <a:tc>
                  <a:txBody>
                    <a:bodyPr/>
                    <a:lstStyle/>
                    <a:p>
                      <a:pPr indent="0" lvl="0" marL="0" rtl="0" algn="ctr">
                        <a:spcBef>
                          <a:spcPts val="0"/>
                        </a:spcBef>
                        <a:spcAft>
                          <a:spcPts val="0"/>
                        </a:spcAft>
                        <a:buNone/>
                      </a:pPr>
                      <a:r>
                        <a:rPr b="1" lang="en-GB"/>
                        <a:t>Y</a:t>
                      </a:r>
                      <a:endParaRPr b="1"/>
                    </a:p>
                  </a:txBody>
                  <a:tcPr marT="91425" marB="91425" marR="91425" marL="91425"/>
                </a:tc>
                <a:tc>
                  <a:txBody>
                    <a:bodyPr/>
                    <a:lstStyle/>
                    <a:p>
                      <a:pPr indent="0" lvl="0" marL="0" rtl="0" algn="ctr">
                        <a:spcBef>
                          <a:spcPts val="0"/>
                        </a:spcBef>
                        <a:spcAft>
                          <a:spcPts val="0"/>
                        </a:spcAft>
                        <a:buNone/>
                      </a:pPr>
                      <a:r>
                        <a:rPr b="1" lang="en-GB"/>
                        <a:t>AND</a:t>
                      </a:r>
                      <a:endParaRPr b="1"/>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66" name="Google Shape;366;p56"/>
          <p:cNvPicPr preferRelativeResize="0"/>
          <p:nvPr/>
        </p:nvPicPr>
        <p:blipFill>
          <a:blip r:embed="rId3">
            <a:alphaModFix/>
          </a:blip>
          <a:stretch>
            <a:fillRect/>
          </a:stretch>
        </p:blipFill>
        <p:spPr>
          <a:xfrm>
            <a:off x="1721000" y="1853850"/>
            <a:ext cx="5702001" cy="2984851"/>
          </a:xfrm>
          <a:prstGeom prst="rect">
            <a:avLst/>
          </a:prstGeom>
          <a:noFill/>
          <a:ln>
            <a:noFill/>
          </a:ln>
        </p:spPr>
      </p:pic>
      <p:cxnSp>
        <p:nvCxnSpPr>
          <p:cNvPr id="367" name="Google Shape;367;p56"/>
          <p:cNvCxnSpPr/>
          <p:nvPr/>
        </p:nvCxnSpPr>
        <p:spPr>
          <a:xfrm>
            <a:off x="5439549" y="3752175"/>
            <a:ext cx="584700" cy="0"/>
          </a:xfrm>
          <a:prstGeom prst="straightConnector1">
            <a:avLst/>
          </a:prstGeom>
          <a:noFill/>
          <a:ln cap="flat" cmpd="sng" w="38100">
            <a:solidFill>
              <a:srgbClr val="F1C232"/>
            </a:solidFill>
            <a:prstDash val="solid"/>
            <a:round/>
            <a:headEnd len="med" w="med" type="none"/>
            <a:tailEnd len="med" w="med" type="none"/>
          </a:ln>
        </p:spPr>
      </p:cxnSp>
      <p:graphicFrame>
        <p:nvGraphicFramePr>
          <p:cNvPr id="368" name="Google Shape;368;p56"/>
          <p:cNvGraphicFramePr/>
          <p:nvPr/>
        </p:nvGraphicFramePr>
        <p:xfrm>
          <a:off x="7531750" y="1160425"/>
          <a:ext cx="3000000" cy="3000000"/>
        </p:xfrm>
        <a:graphic>
          <a:graphicData uri="http://schemas.openxmlformats.org/drawingml/2006/table">
            <a:tbl>
              <a:tblPr>
                <a:noFill/>
                <a:tableStyleId>{3DB5FD14-ADBE-441B-9899-ABF5E49A040E}</a:tableStyleId>
              </a:tblPr>
              <a:tblGrid>
                <a:gridCol w="414800"/>
                <a:gridCol w="385175"/>
                <a:gridCol w="577625"/>
              </a:tblGrid>
              <a:tr h="381000">
                <a:tc>
                  <a:txBody>
                    <a:bodyPr/>
                    <a:lstStyle/>
                    <a:p>
                      <a:pPr indent="0" lvl="0" marL="0" rtl="0" algn="ctr">
                        <a:spcBef>
                          <a:spcPts val="0"/>
                        </a:spcBef>
                        <a:spcAft>
                          <a:spcPts val="0"/>
                        </a:spcAft>
                        <a:buNone/>
                      </a:pPr>
                      <a:r>
                        <a:rPr b="1" lang="en-GB"/>
                        <a:t>X</a:t>
                      </a:r>
                      <a:endParaRPr b="1"/>
                    </a:p>
                  </a:txBody>
                  <a:tcPr marT="91425" marB="91425" marR="91425" marL="91425"/>
                </a:tc>
                <a:tc>
                  <a:txBody>
                    <a:bodyPr/>
                    <a:lstStyle/>
                    <a:p>
                      <a:pPr indent="0" lvl="0" marL="0" rtl="0" algn="ctr">
                        <a:spcBef>
                          <a:spcPts val="0"/>
                        </a:spcBef>
                        <a:spcAft>
                          <a:spcPts val="0"/>
                        </a:spcAft>
                        <a:buNone/>
                      </a:pPr>
                      <a:r>
                        <a:rPr b="1" lang="en-GB"/>
                        <a:t>Y</a:t>
                      </a:r>
                      <a:endParaRPr b="1"/>
                    </a:p>
                  </a:txBody>
                  <a:tcPr marT="91425" marB="91425" marR="91425" marL="91425"/>
                </a:tc>
                <a:tc>
                  <a:txBody>
                    <a:bodyPr/>
                    <a:lstStyle/>
                    <a:p>
                      <a:pPr indent="0" lvl="0" marL="0" rtl="0" algn="ctr">
                        <a:spcBef>
                          <a:spcPts val="0"/>
                        </a:spcBef>
                        <a:spcAft>
                          <a:spcPts val="0"/>
                        </a:spcAft>
                        <a:buNone/>
                      </a:pPr>
                      <a:r>
                        <a:rPr b="1" lang="en-GB"/>
                        <a:t>AND</a:t>
                      </a:r>
                      <a:endParaRPr b="1"/>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0</a:t>
                      </a:r>
                      <a:endParaRPr>
                        <a:solidFill>
                          <a:schemeClr val="lt2"/>
                        </a:solidFill>
                      </a:endParaRPr>
                    </a:p>
                  </a:txBody>
                  <a:tcPr marT="91425" marB="91425" marR="91425" marL="91425">
                    <a:solidFill>
                      <a:schemeClr val="accent3"/>
                    </a:solidFill>
                  </a:tcPr>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Логическа верига</a:t>
            </a:r>
            <a:endParaRPr/>
          </a:p>
        </p:txBody>
      </p:sp>
      <p:pic>
        <p:nvPicPr>
          <p:cNvPr id="374" name="Google Shape;374;p57"/>
          <p:cNvPicPr preferRelativeResize="0"/>
          <p:nvPr/>
        </p:nvPicPr>
        <p:blipFill>
          <a:blip r:embed="rId3">
            <a:alphaModFix/>
          </a:blip>
          <a:stretch>
            <a:fillRect/>
          </a:stretch>
        </p:blipFill>
        <p:spPr>
          <a:xfrm>
            <a:off x="1721000" y="1853850"/>
            <a:ext cx="5702001" cy="2984851"/>
          </a:xfrm>
          <a:prstGeom prst="rect">
            <a:avLst/>
          </a:prstGeom>
          <a:noFill/>
          <a:ln>
            <a:noFill/>
          </a:ln>
        </p:spPr>
      </p:pic>
      <p:graphicFrame>
        <p:nvGraphicFramePr>
          <p:cNvPr id="375" name="Google Shape;375;p57"/>
          <p:cNvGraphicFramePr/>
          <p:nvPr/>
        </p:nvGraphicFramePr>
        <p:xfrm>
          <a:off x="7531750" y="1160425"/>
          <a:ext cx="3000000" cy="3000000"/>
        </p:xfrm>
        <a:graphic>
          <a:graphicData uri="http://schemas.openxmlformats.org/drawingml/2006/table">
            <a:tbl>
              <a:tblPr>
                <a:noFill/>
                <a:tableStyleId>{3DB5FD14-ADBE-441B-9899-ABF5E49A040E}</a:tableStyleId>
              </a:tblPr>
              <a:tblGrid>
                <a:gridCol w="414800"/>
                <a:gridCol w="385175"/>
                <a:gridCol w="577625"/>
              </a:tblGrid>
              <a:tr h="381000">
                <a:tc>
                  <a:txBody>
                    <a:bodyPr/>
                    <a:lstStyle/>
                    <a:p>
                      <a:pPr indent="0" lvl="0" marL="0" rtl="0" algn="ctr">
                        <a:spcBef>
                          <a:spcPts val="0"/>
                        </a:spcBef>
                        <a:spcAft>
                          <a:spcPts val="0"/>
                        </a:spcAft>
                        <a:buNone/>
                      </a:pPr>
                      <a:r>
                        <a:rPr b="1" lang="en-GB"/>
                        <a:t>X</a:t>
                      </a:r>
                      <a:endParaRPr b="1"/>
                    </a:p>
                  </a:txBody>
                  <a:tcPr marT="91425" marB="91425" marR="91425" marL="91425"/>
                </a:tc>
                <a:tc>
                  <a:txBody>
                    <a:bodyPr/>
                    <a:lstStyle/>
                    <a:p>
                      <a:pPr indent="0" lvl="0" marL="0" rtl="0" algn="ctr">
                        <a:spcBef>
                          <a:spcPts val="0"/>
                        </a:spcBef>
                        <a:spcAft>
                          <a:spcPts val="0"/>
                        </a:spcAft>
                        <a:buNone/>
                      </a:pPr>
                      <a:r>
                        <a:rPr b="1" lang="en-GB"/>
                        <a:t>Y</a:t>
                      </a:r>
                      <a:endParaRPr b="1"/>
                    </a:p>
                  </a:txBody>
                  <a:tcPr marT="91425" marB="91425" marR="91425" marL="91425"/>
                </a:tc>
                <a:tc>
                  <a:txBody>
                    <a:bodyPr/>
                    <a:lstStyle/>
                    <a:p>
                      <a:pPr indent="0" lvl="0" marL="0" rtl="0" algn="ctr">
                        <a:spcBef>
                          <a:spcPts val="0"/>
                        </a:spcBef>
                        <a:spcAft>
                          <a:spcPts val="0"/>
                        </a:spcAft>
                        <a:buNone/>
                      </a:pPr>
                      <a:r>
                        <a:rPr b="1" lang="en-GB"/>
                        <a:t>AND</a:t>
                      </a:r>
                      <a:endParaRPr b="1"/>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c>
                  <a:txBody>
                    <a:bodyPr/>
                    <a:lstStyle/>
                    <a:p>
                      <a:pPr indent="0" lvl="0" marL="0" rtl="0" algn="ctr">
                        <a:spcBef>
                          <a:spcPts val="0"/>
                        </a:spcBef>
                        <a:spcAft>
                          <a:spcPts val="0"/>
                        </a:spcAft>
                        <a:buNone/>
                      </a:pPr>
                      <a:r>
                        <a:rPr lang="en-GB"/>
                        <a:t>0</a:t>
                      </a:r>
                      <a:endParaRPr/>
                    </a:p>
                  </a:txBody>
                  <a:tcPr marT="91425" marB="91425" marR="91425" marL="91425"/>
                </a:tc>
              </a:tr>
              <a:tr h="381000">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lang="en-GB">
                          <a:solidFill>
                            <a:schemeClr val="lt2"/>
                          </a:solidFill>
                        </a:rPr>
                        <a:t>1</a:t>
                      </a:r>
                      <a:endParaRPr>
                        <a:solidFill>
                          <a:schemeClr val="lt2"/>
                        </a:solidFill>
                      </a:endParaRPr>
                    </a:p>
                  </a:txBody>
                  <a:tcPr marT="91425" marB="91425" marR="91425" marL="91425">
                    <a:solidFill>
                      <a:schemeClr val="accent3"/>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Процесор</a:t>
            </a:r>
            <a:endParaRPr/>
          </a:p>
          <a:p>
            <a:pPr indent="0" lvl="0" marL="0" rtl="0" algn="l">
              <a:spcBef>
                <a:spcPts val="0"/>
              </a:spcBef>
              <a:spcAft>
                <a:spcPts val="0"/>
              </a:spcAft>
              <a:buNone/>
            </a:pPr>
            <a:r>
              <a:rPr lang="en-GB"/>
              <a:t>CPU</a:t>
            </a:r>
            <a:endParaRPr/>
          </a:p>
          <a:p>
            <a:pPr indent="0" lvl="0" marL="0" rtl="0" algn="l">
              <a:spcBef>
                <a:spcPts val="0"/>
              </a:spcBef>
              <a:spcAft>
                <a:spcPts val="0"/>
              </a:spcAft>
              <a:buNone/>
            </a:pPr>
            <a:r>
              <a:t/>
            </a:r>
            <a:endParaRPr/>
          </a:p>
        </p:txBody>
      </p:sp>
      <p:sp>
        <p:nvSpPr>
          <p:cNvPr id="381" name="Google Shape;381;p58"/>
          <p:cNvSpPr txBox="1"/>
          <p:nvPr>
            <p:ph idx="1" type="body"/>
          </p:nvPr>
        </p:nvSpPr>
        <p:spPr>
          <a:xfrm>
            <a:off x="4821225" y="3966775"/>
            <a:ext cx="3300900" cy="103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Intel Core i9 има 1151 пина (извода за контакт с дънната платка)</a:t>
            </a:r>
            <a:endParaRPr/>
          </a:p>
        </p:txBody>
      </p:sp>
      <p:pic>
        <p:nvPicPr>
          <p:cNvPr id="382" name="Google Shape;382;p58"/>
          <p:cNvPicPr preferRelativeResize="0"/>
          <p:nvPr/>
        </p:nvPicPr>
        <p:blipFill>
          <a:blip r:embed="rId3">
            <a:alphaModFix/>
          </a:blip>
          <a:stretch>
            <a:fillRect/>
          </a:stretch>
        </p:blipFill>
        <p:spPr>
          <a:xfrm>
            <a:off x="172525" y="2500300"/>
            <a:ext cx="4591851" cy="2502575"/>
          </a:xfrm>
          <a:prstGeom prst="rect">
            <a:avLst/>
          </a:prstGeom>
          <a:noFill/>
          <a:ln>
            <a:noFill/>
          </a:ln>
        </p:spPr>
      </p:pic>
      <p:pic>
        <p:nvPicPr>
          <p:cNvPr id="383" name="Google Shape;383;p58"/>
          <p:cNvPicPr preferRelativeResize="0"/>
          <p:nvPr/>
        </p:nvPicPr>
        <p:blipFill>
          <a:blip r:embed="rId4">
            <a:alphaModFix/>
          </a:blip>
          <a:stretch>
            <a:fillRect/>
          </a:stretch>
        </p:blipFill>
        <p:spPr>
          <a:xfrm>
            <a:off x="4648525" y="673502"/>
            <a:ext cx="4330875" cy="3078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CPU отвътре</a:t>
            </a:r>
            <a:endParaRPr/>
          </a:p>
        </p:txBody>
      </p:sp>
      <p:pic>
        <p:nvPicPr>
          <p:cNvPr id="389" name="Google Shape;389;p59"/>
          <p:cNvPicPr preferRelativeResize="0"/>
          <p:nvPr/>
        </p:nvPicPr>
        <p:blipFill>
          <a:blip r:embed="rId3">
            <a:alphaModFix/>
          </a:blip>
          <a:stretch>
            <a:fillRect/>
          </a:stretch>
        </p:blipFill>
        <p:spPr>
          <a:xfrm>
            <a:off x="4022125" y="916305"/>
            <a:ext cx="4933000" cy="3699750"/>
          </a:xfrm>
          <a:prstGeom prst="rect">
            <a:avLst/>
          </a:prstGeom>
          <a:noFill/>
          <a:ln>
            <a:noFill/>
          </a:ln>
        </p:spPr>
      </p:pic>
      <p:pic>
        <p:nvPicPr>
          <p:cNvPr id="390" name="Google Shape;390;p59"/>
          <p:cNvPicPr preferRelativeResize="0"/>
          <p:nvPr/>
        </p:nvPicPr>
        <p:blipFill>
          <a:blip r:embed="rId4">
            <a:alphaModFix/>
          </a:blip>
          <a:stretch>
            <a:fillRect/>
          </a:stretch>
        </p:blipFill>
        <p:spPr>
          <a:xfrm>
            <a:off x="319100" y="2700150"/>
            <a:ext cx="3421774" cy="1924200"/>
          </a:xfrm>
          <a:prstGeom prst="rect">
            <a:avLst/>
          </a:prstGeom>
          <a:noFill/>
          <a:ln>
            <a:noFill/>
          </a:ln>
        </p:spPr>
      </p:pic>
      <p:sp>
        <p:nvSpPr>
          <p:cNvPr id="391" name="Google Shape;391;p59"/>
          <p:cNvSpPr txBox="1"/>
          <p:nvPr>
            <p:ph idx="1" type="body"/>
          </p:nvPr>
        </p:nvSpPr>
        <p:spPr>
          <a:xfrm>
            <a:off x="730000" y="1834425"/>
            <a:ext cx="3010800" cy="73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Intel Core i9 има около 7 милиона транзистора (по неофициални данни)</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работи?</a:t>
            </a:r>
            <a:endParaRPr/>
          </a:p>
        </p:txBody>
      </p:sp>
      <p:sp>
        <p:nvSpPr>
          <p:cNvPr id="397" name="Google Shape;397;p60"/>
          <p:cNvSpPr txBox="1"/>
          <p:nvPr>
            <p:ph idx="1" type="body"/>
          </p:nvPr>
        </p:nvSpPr>
        <p:spPr>
          <a:xfrm>
            <a:off x="730000" y="19084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Visual 6502:</a:t>
            </a:r>
            <a:endParaRPr/>
          </a:p>
          <a:p>
            <a:pPr indent="0" lvl="0" marL="0" rtl="0" algn="l">
              <a:spcBef>
                <a:spcPts val="1600"/>
              </a:spcBef>
              <a:spcAft>
                <a:spcPts val="0"/>
              </a:spcAft>
              <a:buNone/>
            </a:pPr>
            <a:r>
              <a:rPr lang="en-GB" sz="1100" u="sng">
                <a:solidFill>
                  <a:schemeClr val="hlink"/>
                </a:solidFill>
                <a:latin typeface="Arial"/>
                <a:ea typeface="Arial"/>
                <a:cs typeface="Arial"/>
                <a:sym typeface="Arial"/>
                <a:hlinkClick r:id="rId3"/>
              </a:rPr>
              <a:t>http://visual6502.org/JSSim/index.html</a:t>
            </a:r>
            <a:endParaRPr/>
          </a:p>
          <a:p>
            <a:pPr indent="0" lvl="0" marL="0" rtl="0" algn="l">
              <a:spcBef>
                <a:spcPts val="1600"/>
              </a:spcBef>
              <a:spcAft>
                <a:spcPts val="1600"/>
              </a:spcAft>
              <a:buNone/>
            </a:pPr>
            <a:r>
              <a:rPr lang="en-GB"/>
              <a:t>4 528 транзистора</a:t>
            </a:r>
            <a:endParaRPr/>
          </a:p>
        </p:txBody>
      </p:sp>
      <p:pic>
        <p:nvPicPr>
          <p:cNvPr id="398" name="Google Shape;398;p60"/>
          <p:cNvPicPr preferRelativeResize="0"/>
          <p:nvPr/>
        </p:nvPicPr>
        <p:blipFill>
          <a:blip r:embed="rId4">
            <a:alphaModFix/>
          </a:blip>
          <a:stretch>
            <a:fillRect/>
          </a:stretch>
        </p:blipFill>
        <p:spPr>
          <a:xfrm>
            <a:off x="4751251" y="742225"/>
            <a:ext cx="4091225" cy="4248875"/>
          </a:xfrm>
          <a:prstGeom prst="rect">
            <a:avLst/>
          </a:prstGeom>
          <a:noFill/>
          <a:ln>
            <a:noFill/>
          </a:ln>
        </p:spPr>
      </p:pic>
      <p:pic>
        <p:nvPicPr>
          <p:cNvPr id="399" name="Google Shape;399;p60"/>
          <p:cNvPicPr preferRelativeResize="0"/>
          <p:nvPr/>
        </p:nvPicPr>
        <p:blipFill>
          <a:blip r:embed="rId5">
            <a:alphaModFix/>
          </a:blip>
          <a:stretch>
            <a:fillRect/>
          </a:stretch>
        </p:blipFill>
        <p:spPr>
          <a:xfrm>
            <a:off x="1841600" y="3088025"/>
            <a:ext cx="2798625" cy="1903065"/>
          </a:xfrm>
          <a:prstGeom prst="rect">
            <a:avLst/>
          </a:prstGeom>
          <a:noFill/>
          <a:ln>
            <a:noFill/>
          </a:ln>
        </p:spPr>
      </p:pic>
      <p:pic>
        <p:nvPicPr>
          <p:cNvPr id="400" name="Google Shape;400;p60"/>
          <p:cNvPicPr preferRelativeResize="0"/>
          <p:nvPr/>
        </p:nvPicPr>
        <p:blipFill>
          <a:blip r:embed="rId6">
            <a:alphaModFix/>
          </a:blip>
          <a:stretch>
            <a:fillRect/>
          </a:stretch>
        </p:blipFill>
        <p:spPr>
          <a:xfrm>
            <a:off x="0" y="3122071"/>
            <a:ext cx="1841600" cy="202142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Какъв вид информация “разбира” процесора?</a:t>
            </a:r>
            <a:endParaRPr/>
          </a:p>
        </p:txBody>
      </p:sp>
      <p:sp>
        <p:nvSpPr>
          <p:cNvPr id="406" name="Google Shape;406;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1150" lvl="0" marL="457200" rtl="0" algn="l">
              <a:spcBef>
                <a:spcPts val="1600"/>
              </a:spcBef>
              <a:spcAft>
                <a:spcPts val="0"/>
              </a:spcAft>
              <a:buSzPts val="1300"/>
              <a:buChar char="●"/>
            </a:pPr>
            <a:r>
              <a:rPr lang="en-GB"/>
              <a:t>Само двоична информация</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За самостоятелна работа: припомняне на двоичната и шестнадесетичната бройни системи</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animEffect filter="fade" transition="in">
                                      <p:cBhvr>
                                        <p:cTn dur="1000"/>
                                        <p:tgtEl>
                                          <p:spTgt spid="4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1" st="1"/>
                                            </p:txEl>
                                          </p:spTgt>
                                        </p:tgtEl>
                                        <p:attrNameLst>
                                          <p:attrName>style.visibility</p:attrName>
                                        </p:attrNameLst>
                                      </p:cBhvr>
                                      <p:to>
                                        <p:strVal val="visible"/>
                                      </p:to>
                                    </p:set>
                                    <p:animEffect filter="fade" transition="in">
                                      <p:cBhvr>
                                        <p:cTn dur="1000"/>
                                        <p:tgtEl>
                                          <p:spTgt spid="4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2" st="2"/>
                                            </p:txEl>
                                          </p:spTgt>
                                        </p:tgtEl>
                                        <p:attrNameLst>
                                          <p:attrName>style.visibility</p:attrName>
                                        </p:attrNameLst>
                                      </p:cBhvr>
                                      <p:to>
                                        <p:strVal val="visible"/>
                                      </p:to>
                                    </p:set>
                                    <p:animEffect filter="fade" transition="in">
                                      <p:cBhvr>
                                        <p:cTn dur="1000"/>
                                        <p:tgtEl>
                                          <p:spTgt spid="4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3" st="3"/>
                                            </p:txEl>
                                          </p:spTgt>
                                        </p:tgtEl>
                                        <p:attrNameLst>
                                          <p:attrName>style.visibility</p:attrName>
                                        </p:attrNameLst>
                                      </p:cBhvr>
                                      <p:to>
                                        <p:strVal val="visible"/>
                                      </p:to>
                                    </p:set>
                                    <p:animEffect filter="fade" transition="in">
                                      <p:cBhvr>
                                        <p:cTn dur="1000"/>
                                        <p:tgtEl>
                                          <p:spTgt spid="4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7"/>
          <p:cNvPicPr preferRelativeResize="0"/>
          <p:nvPr/>
        </p:nvPicPr>
        <p:blipFill>
          <a:blip r:embed="rId3">
            <a:alphaModFix/>
          </a:blip>
          <a:stretch>
            <a:fillRect/>
          </a:stretch>
        </p:blipFill>
        <p:spPr>
          <a:xfrm>
            <a:off x="890000" y="0"/>
            <a:ext cx="6798584"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Защо са нужни толкова много транзистори?</a:t>
            </a:r>
            <a:endParaRPr/>
          </a:p>
        </p:txBody>
      </p:sp>
      <p:sp>
        <p:nvSpPr>
          <p:cNvPr id="412" name="Google Shape;412;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Реализиране на голям набор от инструкции</a:t>
            </a:r>
            <a:endParaRPr/>
          </a:p>
          <a:p>
            <a:pPr indent="-311150" lvl="0" marL="457200" rtl="0" algn="l">
              <a:spcBef>
                <a:spcPts val="0"/>
              </a:spcBef>
              <a:spcAft>
                <a:spcPts val="0"/>
              </a:spcAft>
              <a:buSzPts val="1300"/>
              <a:buChar char="●"/>
            </a:pPr>
            <a:r>
              <a:rPr lang="en-GB"/>
              <a:t>Едновременна обработка на големи парчета от данни (8, 16, 32, 64 бита)</a:t>
            </a:r>
            <a:endParaRPr/>
          </a:p>
          <a:p>
            <a:pPr indent="-311150" lvl="0" marL="457200" rtl="0" algn="l">
              <a:spcBef>
                <a:spcPts val="0"/>
              </a:spcBef>
              <a:spcAft>
                <a:spcPts val="0"/>
              </a:spcAft>
              <a:buSzPts val="1300"/>
              <a:buChar char="●"/>
            </a:pPr>
            <a:r>
              <a:rPr lang="en-GB"/>
              <a:t>Паралелна обработка</a:t>
            </a:r>
            <a:endParaRPr/>
          </a:p>
          <a:p>
            <a:pPr indent="-311150" lvl="0" marL="457200" rtl="0" algn="l">
              <a:spcBef>
                <a:spcPts val="0"/>
              </a:spcBef>
              <a:spcAft>
                <a:spcPts val="0"/>
              </a:spcAft>
              <a:buSzPts val="1300"/>
              <a:buChar char="●"/>
            </a:pPr>
            <a:r>
              <a:rPr lang="en-GB"/>
              <a:t>Повече от едно физическо ядро в един процесор</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Машинен код</a:t>
            </a:r>
            <a:endParaRPr/>
          </a:p>
        </p:txBody>
      </p:sp>
      <p:sp>
        <p:nvSpPr>
          <p:cNvPr id="418" name="Google Shape;418;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Машинен код или машинен език е система от инструкции в двоичен формат, която може да бъде разбрана директно от централния процесор, без да е необходима транслация.</a:t>
            </a:r>
            <a:endParaRPr/>
          </a:p>
          <a:p>
            <a:pPr indent="0" lvl="0" marL="0" rtl="0" algn="l">
              <a:spcBef>
                <a:spcPts val="1600"/>
              </a:spcBef>
              <a:spcAft>
                <a:spcPts val="0"/>
              </a:spcAft>
              <a:buNone/>
            </a:pPr>
            <a:r>
              <a:rPr lang="en-GB"/>
              <a:t>Инструкциите са последователности от битове с различни модели на ползване на паметта, които съответстват на различните команди.</a:t>
            </a:r>
            <a:endParaRPr/>
          </a:p>
          <a:p>
            <a:pPr indent="0" lvl="0" marL="0" rtl="0" algn="l">
              <a:spcBef>
                <a:spcPts val="1600"/>
              </a:spcBef>
              <a:spcAft>
                <a:spcPts val="1600"/>
              </a:spcAft>
              <a:buNone/>
            </a:pPr>
            <a:r>
              <a:rPr lang="en-GB"/>
              <a:t>Всеки модел процесор или клас/семейство процесори има свой собствен набор от инструкции на машинен език. Много от тях се застъпват. По-новите модели процесори обикновенно включват основния набор инструкции на предшестващите ги като ги допълват.</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Машинен код</a:t>
            </a:r>
            <a:endParaRPr/>
          </a:p>
        </p:txBody>
      </p:sp>
      <p:sp>
        <p:nvSpPr>
          <p:cNvPr id="424" name="Google Shape;424;p6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изглежда?</a:t>
            </a:r>
            <a:endParaRPr/>
          </a:p>
        </p:txBody>
      </p:sp>
      <p:pic>
        <p:nvPicPr>
          <p:cNvPr id="425" name="Google Shape;425;p64"/>
          <p:cNvPicPr preferRelativeResize="0"/>
          <p:nvPr/>
        </p:nvPicPr>
        <p:blipFill>
          <a:blip r:embed="rId3">
            <a:alphaModFix/>
          </a:blip>
          <a:stretch>
            <a:fillRect/>
          </a:stretch>
        </p:blipFill>
        <p:spPr>
          <a:xfrm>
            <a:off x="4683000" y="97550"/>
            <a:ext cx="4334025" cy="2585850"/>
          </a:xfrm>
          <a:prstGeom prst="rect">
            <a:avLst/>
          </a:prstGeom>
          <a:noFill/>
          <a:ln>
            <a:noFill/>
          </a:ln>
        </p:spPr>
      </p:pic>
      <p:pic>
        <p:nvPicPr>
          <p:cNvPr id="426" name="Google Shape;426;p64"/>
          <p:cNvPicPr preferRelativeResize="0"/>
          <p:nvPr/>
        </p:nvPicPr>
        <p:blipFill rotWithShape="1">
          <a:blip r:embed="rId4">
            <a:alphaModFix/>
          </a:blip>
          <a:srcRect b="50566" l="0" r="24345" t="0"/>
          <a:stretch/>
        </p:blipFill>
        <p:spPr>
          <a:xfrm>
            <a:off x="4964150" y="2764763"/>
            <a:ext cx="3941875" cy="22789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От машинен до език от високо ниво</a:t>
            </a:r>
            <a:endParaRPr/>
          </a:p>
        </p:txBody>
      </p:sp>
      <p:sp>
        <p:nvSpPr>
          <p:cNvPr id="432" name="Google Shape;432;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Първите опити за създаване на език различен от машинния датират от 1949 г. Short Code - система за кодиране на програми.</a:t>
            </a:r>
            <a:endParaRPr/>
          </a:p>
          <a:p>
            <a:pPr indent="-311150" lvl="0" marL="457200" rtl="0" algn="l">
              <a:spcBef>
                <a:spcPts val="0"/>
              </a:spcBef>
              <a:spcAft>
                <a:spcPts val="0"/>
              </a:spcAft>
              <a:buSzPts val="1300"/>
              <a:buChar char="●"/>
            </a:pPr>
            <a:r>
              <a:rPr lang="en-GB"/>
              <a:t>1950 - Асемблерни езици</a:t>
            </a:r>
            <a:endParaRPr/>
          </a:p>
          <a:p>
            <a:pPr indent="-298450" lvl="1" marL="914400" rtl="0" algn="l">
              <a:spcBef>
                <a:spcPts val="0"/>
              </a:spcBef>
              <a:spcAft>
                <a:spcPts val="0"/>
              </a:spcAft>
              <a:buSzPts val="1100"/>
              <a:buChar char="○"/>
            </a:pPr>
            <a:r>
              <a:rPr lang="en-GB"/>
              <a:t>Въвеждат мнемоничен запис на основните команди: LD (Load), ST (Store), Add</a:t>
            </a:r>
            <a:endParaRPr/>
          </a:p>
          <a:p>
            <a:pPr indent="-298450" lvl="1" marL="914400" rtl="0" algn="l">
              <a:spcBef>
                <a:spcPts val="0"/>
              </a:spcBef>
              <a:spcAft>
                <a:spcPts val="0"/>
              </a:spcAft>
              <a:buSzPts val="1100"/>
              <a:buChar char="○"/>
            </a:pPr>
            <a:r>
              <a:rPr lang="en-GB"/>
              <a:t>За първи път величините се представят с букви - както в математиката</a:t>
            </a:r>
            <a:endParaRPr/>
          </a:p>
          <a:p>
            <a:pPr indent="-298450" lvl="1" marL="914400" rtl="0" algn="l">
              <a:spcBef>
                <a:spcPts val="0"/>
              </a:spcBef>
              <a:spcAft>
                <a:spcPts val="0"/>
              </a:spcAft>
              <a:buSzPts val="1100"/>
              <a:buChar char="○"/>
            </a:pPr>
            <a:r>
              <a:rPr lang="en-GB"/>
              <a:t>Дават много по-големи възможности отколкото машинните езици</a:t>
            </a:r>
            <a:endParaRPr/>
          </a:p>
          <a:p>
            <a:pPr indent="-298450" lvl="1" marL="914400" rtl="0" algn="l">
              <a:spcBef>
                <a:spcPts val="0"/>
              </a:spcBef>
              <a:spcAft>
                <a:spcPts val="0"/>
              </a:spcAft>
              <a:buSzPts val="1100"/>
              <a:buChar char="○"/>
            </a:pPr>
            <a:r>
              <a:rPr lang="en-GB"/>
              <a:t>Специална транслираща програма преобразува мнемоническите кодове в двоичен код</a:t>
            </a:r>
            <a:endParaRPr/>
          </a:p>
          <a:p>
            <a:pPr indent="-298450" lvl="1" marL="914400" rtl="0" algn="l">
              <a:spcBef>
                <a:spcPts val="0"/>
              </a:spcBef>
              <a:spcAft>
                <a:spcPts val="0"/>
              </a:spcAft>
              <a:buSzPts val="1100"/>
              <a:buChar char="○"/>
            </a:pPr>
            <a:r>
              <a:rPr lang="en-GB"/>
              <a:t>Машинно зависими езици</a:t>
            </a:r>
            <a:endParaRPr/>
          </a:p>
          <a:p>
            <a:pPr indent="-298450" lvl="1" marL="914400" rtl="0" algn="l">
              <a:spcBef>
                <a:spcPts val="0"/>
              </a:spcBef>
              <a:spcAft>
                <a:spcPts val="0"/>
              </a:spcAft>
              <a:buSzPts val="1100"/>
              <a:buChar char="○"/>
            </a:pPr>
            <a:r>
              <a:rPr lang="en-GB"/>
              <a:t>Езици от второ поколение</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Асемблер</a:t>
            </a:r>
            <a:endParaRPr/>
          </a:p>
        </p:txBody>
      </p:sp>
      <p:sp>
        <p:nvSpPr>
          <p:cNvPr id="438" name="Google Shape;438;p66"/>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Как изглежда?</a:t>
            </a:r>
            <a:endParaRPr/>
          </a:p>
        </p:txBody>
      </p:sp>
      <p:pic>
        <p:nvPicPr>
          <p:cNvPr id="439" name="Google Shape;439;p66"/>
          <p:cNvPicPr preferRelativeResize="0"/>
          <p:nvPr/>
        </p:nvPicPr>
        <p:blipFill>
          <a:blip r:embed="rId3">
            <a:alphaModFix/>
          </a:blip>
          <a:stretch>
            <a:fillRect/>
          </a:stretch>
        </p:blipFill>
        <p:spPr>
          <a:xfrm>
            <a:off x="5246309" y="0"/>
            <a:ext cx="3230232" cy="514349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От машинен до език от високо ниво</a:t>
            </a:r>
            <a:endParaRPr/>
          </a:p>
        </p:txBody>
      </p:sp>
      <p:sp>
        <p:nvSpPr>
          <p:cNvPr id="445" name="Google Shape;445;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50те години на XX век - първите програмни езици от високо ниво (трето поколение)</a:t>
            </a:r>
            <a:endParaRPr/>
          </a:p>
          <a:p>
            <a:pPr indent="-298450" lvl="1" marL="914400" rtl="0" algn="l">
              <a:spcBef>
                <a:spcPts val="0"/>
              </a:spcBef>
              <a:spcAft>
                <a:spcPts val="0"/>
              </a:spcAft>
              <a:buSzPts val="1100"/>
              <a:buChar char="○"/>
            </a:pPr>
            <a:r>
              <a:rPr lang="en-GB"/>
              <a:t>Алгоритмични езици</a:t>
            </a:r>
            <a:endParaRPr/>
          </a:p>
          <a:p>
            <a:pPr indent="-298450" lvl="1" marL="914400" rtl="0" algn="l">
              <a:spcBef>
                <a:spcPts val="0"/>
              </a:spcBef>
              <a:spcAft>
                <a:spcPts val="0"/>
              </a:spcAft>
              <a:buSzPts val="1100"/>
              <a:buChar char="○"/>
            </a:pPr>
            <a:r>
              <a:rPr lang="en-GB"/>
              <a:t>По-високо структурно ниво на инструкциите</a:t>
            </a:r>
            <a:endParaRPr/>
          </a:p>
          <a:p>
            <a:pPr indent="-298450" lvl="1" marL="914400" rtl="0" algn="l">
              <a:spcBef>
                <a:spcPts val="0"/>
              </a:spcBef>
              <a:spcAft>
                <a:spcPts val="0"/>
              </a:spcAft>
              <a:buSzPts val="1100"/>
              <a:buChar char="○"/>
            </a:pPr>
            <a:r>
              <a:rPr lang="en-GB"/>
              <a:t>Машинно независими езици</a:t>
            </a:r>
            <a:endParaRPr/>
          </a:p>
          <a:p>
            <a:pPr indent="-298450" lvl="1" marL="914400" rtl="0" algn="l">
              <a:spcBef>
                <a:spcPts val="0"/>
              </a:spcBef>
              <a:spcAft>
                <a:spcPts val="0"/>
              </a:spcAft>
              <a:buSzPts val="1100"/>
              <a:buChar char="○"/>
            </a:pPr>
            <a:r>
              <a:rPr lang="en-GB"/>
              <a:t>Специални програми (интерпретатори, транслатори, компилатори) се използват за преобразуване на текста в двоичен код</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Компилатор</a:t>
            </a:r>
            <a:endParaRPr/>
          </a:p>
        </p:txBody>
      </p:sp>
      <p:sp>
        <p:nvSpPr>
          <p:cNvPr id="451" name="Google Shape;451;p68"/>
          <p:cNvSpPr txBox="1"/>
          <p:nvPr>
            <p:ph idx="1" type="subTitle"/>
          </p:nvPr>
        </p:nvSpPr>
        <p:spPr>
          <a:xfrm>
            <a:off x="724950" y="2701275"/>
            <a:ext cx="3300900" cy="16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Програма, която чете програма написана на един език за програмиране  (source language) и я транслира в еквивалентна програма на друг език (target language)</a:t>
            </a:r>
            <a:endParaRPr i="1"/>
          </a:p>
        </p:txBody>
      </p:sp>
      <p:sp>
        <p:nvSpPr>
          <p:cNvPr id="452" name="Google Shape;452;p68"/>
          <p:cNvSpPr/>
          <p:nvPr/>
        </p:nvSpPr>
        <p:spPr>
          <a:xfrm>
            <a:off x="6150000" y="1990800"/>
            <a:ext cx="1716900" cy="459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Компилатор</a:t>
            </a:r>
            <a:endParaRPr>
              <a:solidFill>
                <a:schemeClr val="lt2"/>
              </a:solidFill>
            </a:endParaRPr>
          </a:p>
        </p:txBody>
      </p:sp>
      <p:sp>
        <p:nvSpPr>
          <p:cNvPr id="453" name="Google Shape;453;p68"/>
          <p:cNvSpPr/>
          <p:nvPr/>
        </p:nvSpPr>
        <p:spPr>
          <a:xfrm>
            <a:off x="4980675" y="1865100"/>
            <a:ext cx="710400" cy="710400"/>
          </a:xfrm>
          <a:prstGeom prst="foldedCorner">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2"/>
                </a:solidFill>
              </a:rPr>
              <a:t>Език от високо ниво</a:t>
            </a:r>
            <a:endParaRPr sz="1000">
              <a:solidFill>
                <a:schemeClr val="lt2"/>
              </a:solidFill>
            </a:endParaRPr>
          </a:p>
        </p:txBody>
      </p:sp>
      <p:sp>
        <p:nvSpPr>
          <p:cNvPr id="454" name="Google Shape;454;p68"/>
          <p:cNvSpPr/>
          <p:nvPr/>
        </p:nvSpPr>
        <p:spPr>
          <a:xfrm>
            <a:off x="8226575" y="1865100"/>
            <a:ext cx="710400" cy="7104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Език от ниско ниво</a:t>
            </a:r>
            <a:endParaRPr sz="1000"/>
          </a:p>
        </p:txBody>
      </p:sp>
      <p:cxnSp>
        <p:nvCxnSpPr>
          <p:cNvPr id="455" name="Google Shape;455;p68"/>
          <p:cNvCxnSpPr>
            <a:stCxn id="453" idx="3"/>
            <a:endCxn id="452" idx="1"/>
          </p:cNvCxnSpPr>
          <p:nvPr/>
        </p:nvCxnSpPr>
        <p:spPr>
          <a:xfrm>
            <a:off x="5691075" y="2220300"/>
            <a:ext cx="459000" cy="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68"/>
          <p:cNvCxnSpPr>
            <a:stCxn id="452" idx="3"/>
            <a:endCxn id="454" idx="1"/>
          </p:cNvCxnSpPr>
          <p:nvPr/>
        </p:nvCxnSpPr>
        <p:spPr>
          <a:xfrm>
            <a:off x="7866900" y="2220300"/>
            <a:ext cx="359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Компилатор</a:t>
            </a:r>
            <a:endParaRPr/>
          </a:p>
        </p:txBody>
      </p:sp>
      <p:sp>
        <p:nvSpPr>
          <p:cNvPr id="462" name="Google Shape;462;p69"/>
          <p:cNvSpPr txBox="1"/>
          <p:nvPr>
            <p:ph idx="1" type="body"/>
          </p:nvPr>
        </p:nvSpPr>
        <p:spPr>
          <a:xfrm>
            <a:off x="729325" y="2078875"/>
            <a:ext cx="3774300" cy="2798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Компилаторът генерира машинен код, което означава, че е машинно зависим.</a:t>
            </a:r>
            <a:endParaRPr/>
          </a:p>
          <a:p>
            <a:pPr indent="-311150" lvl="0" marL="457200" rtl="0" algn="l">
              <a:spcBef>
                <a:spcPts val="0"/>
              </a:spcBef>
              <a:spcAft>
                <a:spcPts val="0"/>
              </a:spcAft>
              <a:buSzPts val="1300"/>
              <a:buChar char="●"/>
            </a:pPr>
            <a:r>
              <a:rPr lang="en-GB"/>
              <a:t>Един и същи код, написан на език от високо ниво (напр. C/C++) трябва да се компилира за всяка платоформа (CPU, операционна система), върху която трябва да може да се изпълнява.</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Предимства: скорост на изпълнение</a:t>
            </a:r>
            <a:endParaRPr/>
          </a:p>
          <a:p>
            <a:pPr indent="-311150" lvl="0" marL="457200" rtl="0" algn="l">
              <a:spcBef>
                <a:spcPts val="0"/>
              </a:spcBef>
              <a:spcAft>
                <a:spcPts val="0"/>
              </a:spcAft>
              <a:buSzPts val="1300"/>
              <a:buChar char="●"/>
            </a:pPr>
            <a:r>
              <a:rPr lang="en-GB"/>
              <a:t>Недостатък: трудна преносимост</a:t>
            </a:r>
            <a:endParaRPr/>
          </a:p>
        </p:txBody>
      </p:sp>
      <p:pic>
        <p:nvPicPr>
          <p:cNvPr id="463" name="Google Shape;463;p69"/>
          <p:cNvPicPr preferRelativeResize="0"/>
          <p:nvPr/>
        </p:nvPicPr>
        <p:blipFill>
          <a:blip r:embed="rId3">
            <a:alphaModFix/>
          </a:blip>
          <a:stretch>
            <a:fillRect/>
          </a:stretch>
        </p:blipFill>
        <p:spPr>
          <a:xfrm>
            <a:off x="4405375" y="1155150"/>
            <a:ext cx="3109750" cy="2523000"/>
          </a:xfrm>
          <a:prstGeom prst="rect">
            <a:avLst/>
          </a:prstGeom>
          <a:noFill/>
          <a:ln>
            <a:noFill/>
          </a:ln>
          <a:effectLst>
            <a:outerShdw blurRad="57150" rotWithShape="0" algn="bl" dir="5400000" dist="19050">
              <a:srgbClr val="000000">
                <a:alpha val="50000"/>
              </a:srgbClr>
            </a:outerShdw>
          </a:effectLst>
        </p:spPr>
      </p:pic>
      <p:pic>
        <p:nvPicPr>
          <p:cNvPr id="464" name="Google Shape;464;p69"/>
          <p:cNvPicPr preferRelativeResize="0"/>
          <p:nvPr/>
        </p:nvPicPr>
        <p:blipFill>
          <a:blip r:embed="rId4">
            <a:alphaModFix/>
          </a:blip>
          <a:stretch>
            <a:fillRect/>
          </a:stretch>
        </p:blipFill>
        <p:spPr>
          <a:xfrm>
            <a:off x="6540719" y="3056500"/>
            <a:ext cx="2392550" cy="1860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Интерпретатор</a:t>
            </a:r>
            <a:endParaRPr/>
          </a:p>
        </p:txBody>
      </p:sp>
      <p:sp>
        <p:nvSpPr>
          <p:cNvPr id="470" name="Google Shape;470;p7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Интерпретатора е програма, която чете ред по ред код, написан на език от високо ниво, и директно го изпълнява.</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Интерпретатор</a:t>
            </a:r>
            <a:endParaRPr/>
          </a:p>
        </p:txBody>
      </p:sp>
      <p:sp>
        <p:nvSpPr>
          <p:cNvPr id="477" name="Google Shape;47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Интерпретаторът не генерира код, а директно изпраща инструкции към процесора, които са еквивалентни на инструкциите на езика от високо ниво, които обработва ред по ред.</a:t>
            </a:r>
            <a:endParaRPr/>
          </a:p>
          <a:p>
            <a:pPr indent="-311150" lvl="0" marL="457200" rtl="0" algn="l">
              <a:spcBef>
                <a:spcPts val="0"/>
              </a:spcBef>
              <a:spcAft>
                <a:spcPts val="0"/>
              </a:spcAft>
              <a:buSzPts val="1300"/>
              <a:buChar char="●"/>
            </a:pPr>
            <a:r>
              <a:rPr lang="en-GB"/>
              <a:t>Интерпретаторът е машинно зависим.</a:t>
            </a:r>
            <a:endParaRPr/>
          </a:p>
          <a:p>
            <a:pPr indent="-311150" lvl="0" marL="457200" rtl="0" algn="l">
              <a:spcBef>
                <a:spcPts val="0"/>
              </a:spcBef>
              <a:spcAft>
                <a:spcPts val="0"/>
              </a:spcAft>
              <a:buSzPts val="1300"/>
              <a:buChar char="●"/>
            </a:pPr>
            <a:r>
              <a:rPr lang="en-GB"/>
              <a:t>За да може да се изпълни на дадена платформа програма написана на език от виско ниво (напр. Basic) трябва да има наличен интерпретатор на съответния език за дадената платформа.</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Предимство: добра преносимост</a:t>
            </a:r>
            <a:endParaRPr/>
          </a:p>
          <a:p>
            <a:pPr indent="-311150" lvl="0" marL="457200" rtl="0" algn="l">
              <a:spcBef>
                <a:spcPts val="0"/>
              </a:spcBef>
              <a:spcAft>
                <a:spcPts val="0"/>
              </a:spcAft>
              <a:buSzPts val="1300"/>
              <a:buChar char="●"/>
            </a:pPr>
            <a:r>
              <a:rPr lang="en-GB"/>
              <a:t>Недостатък: по-бавно изпълнение</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Процесор</a:t>
            </a:r>
            <a:endParaRPr/>
          </a:p>
          <a:p>
            <a:pPr indent="0" lvl="0" marL="0" rtl="0" algn="l">
              <a:spcBef>
                <a:spcPts val="0"/>
              </a:spcBef>
              <a:spcAft>
                <a:spcPts val="0"/>
              </a:spcAft>
              <a:buNone/>
            </a:pPr>
            <a:r>
              <a:rPr lang="en-GB"/>
              <a:t>CPU</a:t>
            </a:r>
            <a:endParaRPr/>
          </a:p>
        </p:txBody>
      </p:sp>
      <p:sp>
        <p:nvSpPr>
          <p:cNvPr id="121" name="Google Shape;121;p18"/>
          <p:cNvSpPr txBox="1"/>
          <p:nvPr>
            <p:ph idx="1" type="body"/>
          </p:nvPr>
        </p:nvSpPr>
        <p:spPr>
          <a:xfrm>
            <a:off x="721225" y="3456125"/>
            <a:ext cx="3300900" cy="92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Процесорът прочита инструкции от паметта (RAM), декодира ги, извършва указаните действия и генерира резултат. </a:t>
            </a:r>
            <a:endParaRPr/>
          </a:p>
        </p:txBody>
      </p:sp>
      <p:pic>
        <p:nvPicPr>
          <p:cNvPr id="122" name="Google Shape;122;p18"/>
          <p:cNvPicPr preferRelativeResize="0"/>
          <p:nvPr/>
        </p:nvPicPr>
        <p:blipFill rotWithShape="1">
          <a:blip r:embed="rId3">
            <a:alphaModFix/>
          </a:blip>
          <a:srcRect b="3447" l="5322" r="5232" t="4859"/>
          <a:stretch/>
        </p:blipFill>
        <p:spPr>
          <a:xfrm>
            <a:off x="2538450" y="658650"/>
            <a:ext cx="2368225" cy="2427450"/>
          </a:xfrm>
          <a:prstGeom prst="rect">
            <a:avLst/>
          </a:prstGeom>
          <a:noFill/>
          <a:ln>
            <a:noFill/>
          </a:ln>
        </p:spPr>
      </p:pic>
      <p:pic>
        <p:nvPicPr>
          <p:cNvPr id="123" name="Google Shape;123;p18"/>
          <p:cNvPicPr preferRelativeResize="0"/>
          <p:nvPr/>
        </p:nvPicPr>
        <p:blipFill>
          <a:blip r:embed="rId4">
            <a:alphaModFix/>
          </a:blip>
          <a:stretch>
            <a:fillRect/>
          </a:stretch>
        </p:blipFill>
        <p:spPr>
          <a:xfrm>
            <a:off x="4746627" y="2205426"/>
            <a:ext cx="4256199" cy="28374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Преносимост при Java</a:t>
            </a:r>
            <a:endParaRPr/>
          </a:p>
        </p:txBody>
      </p:sp>
      <p:sp>
        <p:nvSpPr>
          <p:cNvPr id="483" name="Google Shape;483;p72"/>
          <p:cNvSpPr txBox="1"/>
          <p:nvPr>
            <p:ph idx="1" type="body"/>
          </p:nvPr>
        </p:nvSpPr>
        <p:spPr>
          <a:xfrm>
            <a:off x="729450" y="2078875"/>
            <a:ext cx="7688700" cy="262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Използва се комбинация от компилатор и интерпретатор.</a:t>
            </a:r>
            <a:endParaRPr/>
          </a:p>
          <a:p>
            <a:pPr indent="-311150" lvl="0" marL="457200" rtl="0" algn="l">
              <a:spcBef>
                <a:spcPts val="0"/>
              </a:spcBef>
              <a:spcAft>
                <a:spcPts val="0"/>
              </a:spcAft>
              <a:buSzPts val="1300"/>
              <a:buChar char="●"/>
            </a:pPr>
            <a:r>
              <a:rPr lang="en-GB"/>
              <a:t>Компилаторът генерира т.нар. </a:t>
            </a:r>
            <a:r>
              <a:rPr lang="en-GB"/>
              <a:t>б</a:t>
            </a:r>
            <a:r>
              <a:rPr lang="en-GB"/>
              <a:t>айт код под формата на class файл.</a:t>
            </a:r>
            <a:endParaRPr/>
          </a:p>
          <a:p>
            <a:pPr indent="-311150" lvl="0" marL="457200" rtl="0" algn="l">
              <a:spcBef>
                <a:spcPts val="0"/>
              </a:spcBef>
              <a:spcAft>
                <a:spcPts val="0"/>
              </a:spcAft>
              <a:buSzPts val="1300"/>
              <a:buChar char="●"/>
            </a:pPr>
            <a:r>
              <a:rPr lang="en-GB"/>
              <a:t>Class файлът съдържа оптимизирано представяне на Java кода, който може да бъде изпълнен от Java интерпретатор.</a:t>
            </a:r>
            <a:endParaRPr/>
          </a:p>
          <a:p>
            <a:pPr indent="-311150" lvl="0" marL="457200" rtl="0" algn="l">
              <a:spcBef>
                <a:spcPts val="0"/>
              </a:spcBef>
              <a:spcAft>
                <a:spcPts val="0"/>
              </a:spcAft>
              <a:buSzPts val="1300"/>
              <a:buChar char="●"/>
            </a:pPr>
            <a:r>
              <a:rPr lang="en-GB"/>
              <a:t>Компилаторът е платформено независим, както и class файловете, които генерира.</a:t>
            </a:r>
            <a:endParaRPr/>
          </a:p>
          <a:p>
            <a:pPr indent="-311150" lvl="0" marL="457200" rtl="0" algn="l">
              <a:spcBef>
                <a:spcPts val="0"/>
              </a:spcBef>
              <a:spcAft>
                <a:spcPts val="0"/>
              </a:spcAft>
              <a:buSzPts val="1300"/>
              <a:buChar char="●"/>
            </a:pPr>
            <a:r>
              <a:rPr lang="en-GB"/>
              <a:t>Интерпретаторът е платформено зависим. В Java интерпретатора е познат под името “Java Virtual Machine” (JVM).</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Предимства: </a:t>
            </a:r>
            <a:r>
              <a:rPr b="1" lang="en-GB"/>
              <a:t>Write Once Run Anywhere</a:t>
            </a:r>
            <a:endParaRPr b="1"/>
          </a:p>
          <a:p>
            <a:pPr indent="-311150" lvl="0" marL="457200" rtl="0" algn="l">
              <a:spcBef>
                <a:spcPts val="0"/>
              </a:spcBef>
              <a:spcAft>
                <a:spcPts val="0"/>
              </a:spcAft>
              <a:buSzPts val="1300"/>
              <a:buChar char="●"/>
            </a:pPr>
            <a:r>
              <a:rPr lang="en-GB"/>
              <a:t>Недостатъци: необходим е интерпретатор за съответната платформа</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Java компилатор</a:t>
            </a:r>
            <a:endParaRPr/>
          </a:p>
        </p:txBody>
      </p:sp>
      <p:sp>
        <p:nvSpPr>
          <p:cNvPr id="489" name="Google Shape;489;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Команда: javac</a:t>
            </a:r>
            <a:endParaRPr/>
          </a:p>
          <a:p>
            <a:pPr indent="-311150" lvl="0" marL="457200" rtl="0" algn="l">
              <a:spcBef>
                <a:spcPts val="0"/>
              </a:spcBef>
              <a:spcAft>
                <a:spcPts val="0"/>
              </a:spcAft>
              <a:buSzPts val="1300"/>
              <a:buChar char="●"/>
            </a:pPr>
            <a:r>
              <a:rPr lang="en-GB"/>
              <a:t>За всеки .java файл създава съответен .class файл (освен когато има дефинирани повече класове в един файл - тогава създава по един .class файл за всеки клас).</a:t>
            </a:r>
            <a:endParaRPr/>
          </a:p>
          <a:p>
            <a:pPr indent="-311150" lvl="0" marL="457200" rtl="0" algn="l">
              <a:spcBef>
                <a:spcPts val="0"/>
              </a:spcBef>
              <a:spcAft>
                <a:spcPts val="0"/>
              </a:spcAft>
              <a:buSzPts val="1300"/>
              <a:buChar char="●"/>
            </a:pPr>
            <a:r>
              <a:rPr lang="en-GB"/>
              <a:t>Структурата на директориите (пакетите) на .class файловете съвпада с тази на .java файловете.</a:t>
            </a:r>
            <a:endParaRPr/>
          </a:p>
          <a:p>
            <a:pPr indent="0" lvl="0" marL="457200" rtl="0" algn="l">
              <a:spcBef>
                <a:spcPts val="160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Структура на Class файл</a:t>
            </a:r>
            <a:endParaRPr/>
          </a:p>
        </p:txBody>
      </p:sp>
      <p:sp>
        <p:nvSpPr>
          <p:cNvPr id="495" name="Google Shape;495;p74"/>
          <p:cNvSpPr txBox="1"/>
          <p:nvPr>
            <p:ph idx="2" type="body"/>
          </p:nvPr>
        </p:nvSpPr>
        <p:spPr>
          <a:xfrm>
            <a:off x="5174225" y="988450"/>
            <a:ext cx="3374400" cy="33897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ClassFile </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magic_number;</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minor_version;</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major_version;</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constant_pool_count;</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constant_pool[];</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access_flags;</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this_class;</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super_class;</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interfaces_count;</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interfaces[];</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fields_count;</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fields[];</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methods_count;</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methods[];</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attributes_count;</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     attributes[];</a:t>
            </a:r>
            <a:endParaRPr sz="1150">
              <a:solidFill>
                <a:srgbClr val="000000"/>
              </a:solidFill>
              <a:latin typeface="Courier New"/>
              <a:ea typeface="Courier New"/>
              <a:cs typeface="Courier New"/>
              <a:sym typeface="Courier New"/>
            </a:endParaRPr>
          </a:p>
          <a:p>
            <a:pPr indent="0" lvl="0" marL="0" marR="101600" rtl="0" algn="l">
              <a:lnSpc>
                <a:spcPct val="100000"/>
              </a:lnSpc>
              <a:spcBef>
                <a:spcPts val="0"/>
              </a:spcBef>
              <a:spcAft>
                <a:spcPts val="0"/>
              </a:spcAft>
              <a:buNone/>
            </a:pPr>
            <a:r>
              <a:rPr lang="en-GB" sz="1150">
                <a:solidFill>
                  <a:srgbClr val="000000"/>
                </a:solidFill>
                <a:latin typeface="Courier New"/>
                <a:ea typeface="Courier New"/>
                <a:cs typeface="Courier New"/>
                <a:sym typeface="Courier New"/>
              </a:rPr>
              <a:t>}</a:t>
            </a:r>
            <a:endParaRPr sz="11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496" name="Google Shape;496;p7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Magic Number</a:t>
            </a:r>
            <a:endParaRPr/>
          </a:p>
        </p:txBody>
      </p:sp>
      <p:sp>
        <p:nvSpPr>
          <p:cNvPr id="502" name="Google Shape;502;p75"/>
          <p:cNvSpPr txBox="1"/>
          <p:nvPr>
            <p:ph idx="1" type="body"/>
          </p:nvPr>
        </p:nvSpPr>
        <p:spPr>
          <a:xfrm>
            <a:off x="729325" y="2078875"/>
            <a:ext cx="3774300" cy="25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Първите 4 байта от class файла се именувани magic number (магическо число). Това е твърдо зададена стойност на 0xCAFEBABE, която виртуалната машина използва за да определи дали файлът е генериран от валиден компилатор. </a:t>
            </a:r>
            <a:endParaRPr/>
          </a:p>
          <a:p>
            <a:pPr indent="0" lvl="0" marL="0" rtl="0" algn="l">
              <a:spcBef>
                <a:spcPts val="1600"/>
              </a:spcBef>
              <a:spcAft>
                <a:spcPts val="0"/>
              </a:spcAft>
              <a:buNone/>
            </a:pPr>
            <a:r>
              <a:rPr lang="en-GB"/>
              <a:t>Историята на magic number е обяснена от James Gosling, във връзка с ресторант в Пало Алто.</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03" name="Google Shape;503;p75"/>
          <p:cNvSpPr txBox="1"/>
          <p:nvPr>
            <p:ph idx="2" type="body"/>
          </p:nvPr>
        </p:nvSpPr>
        <p:spPr>
          <a:xfrm>
            <a:off x="4643600" y="1318650"/>
            <a:ext cx="3774300" cy="302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1000"/>
              <a:t>We used to go to lunch at a place called St Michael's Alley. According to local legend, in the deep dark past, the Grateful Dead used to perform there before they made it big. It was a pretty funky place that was definitely a Grateful Dead Kinda Place. When Jerry died, they even put up a little Buddhist-esque shrine. When we used to go there, we referred to the place as Cafe Dead. Somewhere along the line it was noticed that this was a HEX number. I was re-vamping some file format code and needed a couple of magic numbers: one for the persistent object file, and one for classes. I used CAFEDEAD for the object file format, and in grepping for 4 character hex words that fit after "CAFE" (it seemed to be a good theme) I hit on BABE and decided to use it. At that time, it didn't seem terribly important or destined to go anywhere but the trash-can of history. So CAFEBABE became the class file format, and CAFEDEAD was the persistent object format. But the persistent object facility went away, and along with it went the use of CAFEDEAD - it was eventually replaced by RMI.</a:t>
            </a:r>
            <a:endParaRPr i="1" sz="1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Magic Number</a:t>
            </a:r>
            <a:endParaRPr/>
          </a:p>
        </p:txBody>
      </p:sp>
      <p:sp>
        <p:nvSpPr>
          <p:cNvPr id="509" name="Google Shape;509;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Задача: променете magic number и опитайте да изпълните class файла.</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Minor &amp; Major Version</a:t>
            </a:r>
            <a:endParaRPr/>
          </a:p>
        </p:txBody>
      </p:sp>
      <p:sp>
        <p:nvSpPr>
          <p:cNvPr id="515" name="Google Shape;515;p77"/>
          <p:cNvSpPr txBox="1"/>
          <p:nvPr>
            <p:ph idx="1" type="body"/>
          </p:nvPr>
        </p:nvSpPr>
        <p:spPr>
          <a:xfrm>
            <a:off x="727650" y="20714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Всяка стойност заема по 2 байта в структурата на файла.</a:t>
            </a:r>
            <a:endParaRPr/>
          </a:p>
          <a:p>
            <a:pPr indent="0" lvl="0" marL="0" rtl="0" algn="l">
              <a:spcBef>
                <a:spcPts val="1600"/>
              </a:spcBef>
              <a:spcAft>
                <a:spcPts val="0"/>
              </a:spcAft>
              <a:buNone/>
            </a:pPr>
            <a:r>
              <a:rPr lang="en-GB"/>
              <a:t>Заедно представят версията на .class файла. JVM ги използва за да определи коя версия на компилатора е генерирала съответния .class файл. </a:t>
            </a:r>
            <a:endParaRPr/>
          </a:p>
          <a:p>
            <a:pPr indent="0" lvl="0" marL="0" rtl="0" algn="l">
              <a:spcBef>
                <a:spcPts val="1600"/>
              </a:spcBef>
              <a:spcAft>
                <a:spcPts val="1600"/>
              </a:spcAft>
              <a:buNone/>
            </a:pPr>
            <a:r>
              <a:rPr lang="en-GB"/>
              <a:t>Class файлове генерирани от компилатор от по-стара версия, могат да бъдат изпълнявани от виртуална машина от по-нова версия.Обратното не е възможно.</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Minor &amp; Major Version</a:t>
            </a:r>
            <a:endParaRPr/>
          </a:p>
          <a:p>
            <a:pPr indent="0" lvl="0" marL="0" rtl="0" algn="l">
              <a:spcBef>
                <a:spcPts val="0"/>
              </a:spcBef>
              <a:spcAft>
                <a:spcPts val="0"/>
              </a:spcAft>
              <a:buNone/>
            </a:pPr>
            <a:r>
              <a:t/>
            </a:r>
            <a:endParaRPr/>
          </a:p>
        </p:txBody>
      </p:sp>
      <p:sp>
        <p:nvSpPr>
          <p:cNvPr id="521" name="Google Shape;521;p7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Стойностите на Major Version в зависмост от версията на Java компилатора са както следва:</a:t>
            </a:r>
            <a:endParaRPr/>
          </a:p>
        </p:txBody>
      </p:sp>
      <p:sp>
        <p:nvSpPr>
          <p:cNvPr id="522" name="Google Shape;522;p78"/>
          <p:cNvSpPr txBox="1"/>
          <p:nvPr>
            <p:ph idx="2" type="body"/>
          </p:nvPr>
        </p:nvSpPr>
        <p:spPr>
          <a:xfrm>
            <a:off x="4643600" y="2078875"/>
            <a:ext cx="3774300" cy="264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Java SE 16 = 60 (0x3C hex),</a:t>
            </a:r>
            <a:endParaRPr sz="1000"/>
          </a:p>
          <a:p>
            <a:pPr indent="0" lvl="0" marL="0" rtl="0" algn="l">
              <a:lnSpc>
                <a:spcPct val="100000"/>
              </a:lnSpc>
              <a:spcBef>
                <a:spcPts val="0"/>
              </a:spcBef>
              <a:spcAft>
                <a:spcPts val="0"/>
              </a:spcAft>
              <a:buNone/>
            </a:pPr>
            <a:r>
              <a:rPr lang="en-GB" sz="1000"/>
              <a:t>Java SE 15 = 59 (0x3B hex),</a:t>
            </a:r>
            <a:endParaRPr sz="1000"/>
          </a:p>
          <a:p>
            <a:pPr indent="0" lvl="0" marL="0" rtl="0" algn="l">
              <a:lnSpc>
                <a:spcPct val="100000"/>
              </a:lnSpc>
              <a:spcBef>
                <a:spcPts val="0"/>
              </a:spcBef>
              <a:spcAft>
                <a:spcPts val="0"/>
              </a:spcAft>
              <a:buNone/>
            </a:pPr>
            <a:r>
              <a:rPr lang="en-GB" sz="1000"/>
              <a:t>Java SE 14 = 58 (0x3A hex),</a:t>
            </a:r>
            <a:endParaRPr sz="1000"/>
          </a:p>
          <a:p>
            <a:pPr indent="0" lvl="0" marL="0" rtl="0" algn="l">
              <a:lnSpc>
                <a:spcPct val="100000"/>
              </a:lnSpc>
              <a:spcBef>
                <a:spcPts val="0"/>
              </a:spcBef>
              <a:spcAft>
                <a:spcPts val="0"/>
              </a:spcAft>
              <a:buNone/>
            </a:pPr>
            <a:r>
              <a:rPr lang="en-GB" sz="1000"/>
              <a:t>Java SE 13 = 57 (0x39 hex),</a:t>
            </a:r>
            <a:endParaRPr sz="1000"/>
          </a:p>
          <a:p>
            <a:pPr indent="0" lvl="0" marL="0" rtl="0" algn="l">
              <a:lnSpc>
                <a:spcPct val="100000"/>
              </a:lnSpc>
              <a:spcBef>
                <a:spcPts val="0"/>
              </a:spcBef>
              <a:spcAft>
                <a:spcPts val="0"/>
              </a:spcAft>
              <a:buNone/>
            </a:pPr>
            <a:r>
              <a:rPr lang="en-GB" sz="1000"/>
              <a:t>Java SE 12 = 56 (0x38 hex),</a:t>
            </a:r>
            <a:endParaRPr sz="1000"/>
          </a:p>
          <a:p>
            <a:pPr indent="0" lvl="0" marL="0" rtl="0" algn="l">
              <a:lnSpc>
                <a:spcPct val="100000"/>
              </a:lnSpc>
              <a:spcBef>
                <a:spcPts val="0"/>
              </a:spcBef>
              <a:spcAft>
                <a:spcPts val="0"/>
              </a:spcAft>
              <a:buNone/>
            </a:pPr>
            <a:r>
              <a:rPr lang="en-GB" sz="1000"/>
              <a:t>Java SE 11 = 55 (0x37 hex),</a:t>
            </a:r>
            <a:endParaRPr sz="1000"/>
          </a:p>
          <a:p>
            <a:pPr indent="0" lvl="0" marL="0" rtl="0" algn="l">
              <a:lnSpc>
                <a:spcPct val="100000"/>
              </a:lnSpc>
              <a:spcBef>
                <a:spcPts val="0"/>
              </a:spcBef>
              <a:spcAft>
                <a:spcPts val="0"/>
              </a:spcAft>
              <a:buNone/>
            </a:pPr>
            <a:r>
              <a:rPr lang="en-GB" sz="1000"/>
              <a:t>Java SE 10 = 54 (0x36 hex),[3]</a:t>
            </a:r>
            <a:endParaRPr sz="1000"/>
          </a:p>
          <a:p>
            <a:pPr indent="0" lvl="0" marL="0" rtl="0" algn="l">
              <a:lnSpc>
                <a:spcPct val="100000"/>
              </a:lnSpc>
              <a:spcBef>
                <a:spcPts val="0"/>
              </a:spcBef>
              <a:spcAft>
                <a:spcPts val="0"/>
              </a:spcAft>
              <a:buNone/>
            </a:pPr>
            <a:r>
              <a:rPr lang="en-GB" sz="1000"/>
              <a:t>Java SE 9 = 53 (0x35 hex),[4]</a:t>
            </a:r>
            <a:endParaRPr sz="1000"/>
          </a:p>
          <a:p>
            <a:pPr indent="0" lvl="0" marL="0" rtl="0" algn="l">
              <a:lnSpc>
                <a:spcPct val="100000"/>
              </a:lnSpc>
              <a:spcBef>
                <a:spcPts val="0"/>
              </a:spcBef>
              <a:spcAft>
                <a:spcPts val="0"/>
              </a:spcAft>
              <a:buNone/>
            </a:pPr>
            <a:r>
              <a:rPr lang="en-GB" sz="1000"/>
              <a:t>Java SE 8 = 52 (0x34 hex),</a:t>
            </a:r>
            <a:endParaRPr sz="1000"/>
          </a:p>
          <a:p>
            <a:pPr indent="0" lvl="0" marL="0" rtl="0" algn="l">
              <a:lnSpc>
                <a:spcPct val="100000"/>
              </a:lnSpc>
              <a:spcBef>
                <a:spcPts val="0"/>
              </a:spcBef>
              <a:spcAft>
                <a:spcPts val="0"/>
              </a:spcAft>
              <a:buNone/>
            </a:pPr>
            <a:r>
              <a:rPr lang="en-GB" sz="1000"/>
              <a:t>Java SE 7 = 51 (0x33 hex),</a:t>
            </a:r>
            <a:endParaRPr sz="1000"/>
          </a:p>
          <a:p>
            <a:pPr indent="0" lvl="0" marL="0" rtl="0" algn="l">
              <a:lnSpc>
                <a:spcPct val="100000"/>
              </a:lnSpc>
              <a:spcBef>
                <a:spcPts val="0"/>
              </a:spcBef>
              <a:spcAft>
                <a:spcPts val="0"/>
              </a:spcAft>
              <a:buNone/>
            </a:pPr>
            <a:r>
              <a:rPr lang="en-GB" sz="1000"/>
              <a:t>Java SE 6.0 = 50 (0x32 hex),</a:t>
            </a:r>
            <a:endParaRPr sz="1000"/>
          </a:p>
          <a:p>
            <a:pPr indent="0" lvl="0" marL="0" rtl="0" algn="l">
              <a:lnSpc>
                <a:spcPct val="100000"/>
              </a:lnSpc>
              <a:spcBef>
                <a:spcPts val="0"/>
              </a:spcBef>
              <a:spcAft>
                <a:spcPts val="0"/>
              </a:spcAft>
              <a:buNone/>
            </a:pPr>
            <a:r>
              <a:rPr lang="en-GB" sz="1000"/>
              <a:t>Java SE 5.0 = 49 (0x31 hex),</a:t>
            </a:r>
            <a:endParaRPr sz="1000"/>
          </a:p>
          <a:p>
            <a:pPr indent="0" lvl="0" marL="0" rtl="0" algn="l">
              <a:lnSpc>
                <a:spcPct val="100000"/>
              </a:lnSpc>
              <a:spcBef>
                <a:spcPts val="0"/>
              </a:spcBef>
              <a:spcAft>
                <a:spcPts val="0"/>
              </a:spcAft>
              <a:buNone/>
            </a:pPr>
            <a:r>
              <a:rPr lang="en-GB" sz="1000"/>
              <a:t>JDK 1.4 = 48 (0x30 hex),</a:t>
            </a:r>
            <a:endParaRPr sz="1000"/>
          </a:p>
          <a:p>
            <a:pPr indent="0" lvl="0" marL="0" rtl="0" algn="l">
              <a:lnSpc>
                <a:spcPct val="100000"/>
              </a:lnSpc>
              <a:spcBef>
                <a:spcPts val="0"/>
              </a:spcBef>
              <a:spcAft>
                <a:spcPts val="0"/>
              </a:spcAft>
              <a:buNone/>
            </a:pPr>
            <a:r>
              <a:rPr lang="en-GB" sz="1000"/>
              <a:t>JDK 1.3 = 47 (0x2F hex),</a:t>
            </a:r>
            <a:endParaRPr sz="1000"/>
          </a:p>
          <a:p>
            <a:pPr indent="0" lvl="0" marL="0" rtl="0" algn="l">
              <a:lnSpc>
                <a:spcPct val="100000"/>
              </a:lnSpc>
              <a:spcBef>
                <a:spcPts val="0"/>
              </a:spcBef>
              <a:spcAft>
                <a:spcPts val="0"/>
              </a:spcAft>
              <a:buNone/>
            </a:pPr>
            <a:r>
              <a:rPr lang="en-GB" sz="1000"/>
              <a:t>JDK 1.2 = 46 (0x2E hex),</a:t>
            </a:r>
            <a:endParaRPr sz="1000"/>
          </a:p>
          <a:p>
            <a:pPr indent="0" lvl="0" marL="0" rtl="0" algn="l">
              <a:lnSpc>
                <a:spcPct val="100000"/>
              </a:lnSpc>
              <a:spcBef>
                <a:spcPts val="0"/>
              </a:spcBef>
              <a:spcAft>
                <a:spcPts val="0"/>
              </a:spcAft>
              <a:buNone/>
            </a:pPr>
            <a:r>
              <a:rPr lang="en-GB" sz="1000"/>
              <a:t>JDK 1.1 = 45 (0x2D hex).</a:t>
            </a:r>
            <a:endParaRPr sz="1000"/>
          </a:p>
          <a:p>
            <a:pPr indent="0" lvl="0" marL="0" rtl="0" algn="l">
              <a:lnSpc>
                <a:spcPct val="100000"/>
              </a:lnSpc>
              <a:spcBef>
                <a:spcPts val="0"/>
              </a:spcBef>
              <a:spcAft>
                <a:spcPts val="0"/>
              </a:spcAft>
              <a:buNone/>
            </a:pPr>
            <a:r>
              <a:t/>
            </a: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Minor &amp; Major Version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8" name="Google Shape;52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Задача: променете minor/major версията с по-нова и опитайте да изпълните class файла.</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Java Runtime Environment</a:t>
            </a:r>
            <a:endParaRPr/>
          </a:p>
        </p:txBody>
      </p:sp>
      <p:sp>
        <p:nvSpPr>
          <p:cNvPr id="534" name="Google Shape;534;p8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За изпълнение на вече компилирани java програми е необходим само интерпретатор, или т.нар. Java Virtual Machine (JVM).</a:t>
            </a:r>
            <a:endParaRPr/>
          </a:p>
          <a:p>
            <a:pPr indent="-311150" lvl="0" marL="457200" rtl="0" algn="l">
              <a:spcBef>
                <a:spcPts val="0"/>
              </a:spcBef>
              <a:spcAft>
                <a:spcPts val="0"/>
              </a:spcAft>
              <a:buSzPts val="1300"/>
              <a:buChar char="●"/>
            </a:pPr>
            <a:r>
              <a:rPr lang="en-GB"/>
              <a:t>JVM е налично в Java Runtime Environment (JRE), която съдържа освен това базовите Java класове и допълнителни файлове.</a:t>
            </a:r>
            <a:endParaRPr/>
          </a:p>
        </p:txBody>
      </p:sp>
      <p:sp>
        <p:nvSpPr>
          <p:cNvPr id="535" name="Google Shape;535;p8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Java Development Kit</a:t>
            </a:r>
            <a:endParaRPr/>
          </a:p>
        </p:txBody>
      </p:sp>
      <p:sp>
        <p:nvSpPr>
          <p:cNvPr id="541" name="Google Shape;541;p8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За разработване на програми на Java е необходим Java Development Kit (JDK), който съдържа JRE и допълнителни инструменти за разработване, като:</a:t>
            </a:r>
            <a:endParaRPr/>
          </a:p>
          <a:p>
            <a:pPr indent="-311150" lvl="0" marL="457200" rtl="0" algn="l">
              <a:spcBef>
                <a:spcPts val="1600"/>
              </a:spcBef>
              <a:spcAft>
                <a:spcPts val="0"/>
              </a:spcAft>
              <a:buSzPts val="1300"/>
              <a:buChar char="●"/>
            </a:pPr>
            <a:r>
              <a:rPr lang="en-GB"/>
              <a:t>Компилатор: javac</a:t>
            </a:r>
            <a:endParaRPr/>
          </a:p>
          <a:p>
            <a:pPr indent="-311150" lvl="0" marL="457200" rtl="0" algn="l">
              <a:spcBef>
                <a:spcPts val="0"/>
              </a:spcBef>
              <a:spcAft>
                <a:spcPts val="0"/>
              </a:spcAft>
              <a:buSzPts val="1300"/>
              <a:buChar char="●"/>
            </a:pPr>
            <a:r>
              <a:rPr lang="en-GB"/>
              <a:t>Disassember: javap</a:t>
            </a:r>
            <a:endParaRPr/>
          </a:p>
          <a:p>
            <a:pPr indent="-311150" lvl="0" marL="457200" rtl="0" algn="l">
              <a:spcBef>
                <a:spcPts val="0"/>
              </a:spcBef>
              <a:spcAft>
                <a:spcPts val="0"/>
              </a:spcAft>
              <a:buSzPts val="1300"/>
              <a:buChar char="●"/>
            </a:pPr>
            <a:r>
              <a:rPr lang="en-GB"/>
              <a:t>Генератор на API документация: javadoc</a:t>
            </a:r>
            <a:endParaRPr/>
          </a:p>
          <a:p>
            <a:pPr indent="-311150" lvl="0" marL="457200" rtl="0" algn="l">
              <a:spcBef>
                <a:spcPts val="0"/>
              </a:spcBef>
              <a:spcAft>
                <a:spcPts val="0"/>
              </a:spcAft>
              <a:buSzPts val="1300"/>
              <a:buChar char="●"/>
            </a:pPr>
            <a:r>
              <a:rPr lang="en-GB"/>
              <a:t>Дебъгер: jdb</a:t>
            </a:r>
            <a:endParaRPr/>
          </a:p>
          <a:p>
            <a:pPr indent="-311150" lvl="0" marL="457200" rtl="0" algn="l">
              <a:spcBef>
                <a:spcPts val="0"/>
              </a:spcBef>
              <a:spcAft>
                <a:spcPts val="0"/>
              </a:spcAft>
              <a:buSzPts val="1300"/>
              <a:buChar char="●"/>
            </a:pPr>
            <a:r>
              <a:rPr lang="en-GB"/>
              <a:t>Мениджър на сертификати: keytool</a:t>
            </a:r>
            <a:endParaRPr/>
          </a:p>
          <a:p>
            <a:pPr indent="-311150" lvl="0" marL="457200" rtl="0" algn="l">
              <a:spcBef>
                <a:spcPts val="0"/>
              </a:spcBef>
              <a:spcAft>
                <a:spcPts val="0"/>
              </a:spcAft>
              <a:buSzPts val="1300"/>
              <a:buChar char="●"/>
            </a:pPr>
            <a:r>
              <a:rPr lang="en-GB"/>
              <a:t>и др.</a:t>
            </a:r>
            <a:endParaRPr/>
          </a:p>
        </p:txBody>
      </p:sp>
      <p:sp>
        <p:nvSpPr>
          <p:cNvPr id="542" name="Google Shape;542;p8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Сравнение с други електронни компоненти</a:t>
            </a:r>
            <a:endParaRPr/>
          </a:p>
        </p:txBody>
      </p:sp>
      <p:pic>
        <p:nvPicPr>
          <p:cNvPr id="129" name="Google Shape;129;p19"/>
          <p:cNvPicPr preferRelativeResize="0"/>
          <p:nvPr/>
        </p:nvPicPr>
        <p:blipFill>
          <a:blip r:embed="rId3">
            <a:alphaModFix/>
          </a:blip>
          <a:stretch>
            <a:fillRect/>
          </a:stretch>
        </p:blipFill>
        <p:spPr>
          <a:xfrm>
            <a:off x="4282525" y="673475"/>
            <a:ext cx="2443050" cy="2443050"/>
          </a:xfrm>
          <a:prstGeom prst="rect">
            <a:avLst/>
          </a:prstGeom>
          <a:noFill/>
          <a:ln>
            <a:noFill/>
          </a:ln>
        </p:spPr>
      </p:pic>
      <p:pic>
        <p:nvPicPr>
          <p:cNvPr id="130" name="Google Shape;130;p19"/>
          <p:cNvPicPr preferRelativeResize="0"/>
          <p:nvPr/>
        </p:nvPicPr>
        <p:blipFill>
          <a:blip r:embed="rId4">
            <a:alphaModFix/>
          </a:blip>
          <a:stretch>
            <a:fillRect/>
          </a:stretch>
        </p:blipFill>
        <p:spPr>
          <a:xfrm>
            <a:off x="6944575" y="1830875"/>
            <a:ext cx="2113625" cy="1927566"/>
          </a:xfrm>
          <a:prstGeom prst="rect">
            <a:avLst/>
          </a:prstGeom>
          <a:noFill/>
          <a:ln>
            <a:noFill/>
          </a:ln>
        </p:spPr>
      </p:pic>
      <p:pic>
        <p:nvPicPr>
          <p:cNvPr id="131" name="Google Shape;131;p19"/>
          <p:cNvPicPr preferRelativeResize="0"/>
          <p:nvPr/>
        </p:nvPicPr>
        <p:blipFill>
          <a:blip r:embed="rId5">
            <a:alphaModFix/>
          </a:blip>
          <a:stretch>
            <a:fillRect/>
          </a:stretch>
        </p:blipFill>
        <p:spPr>
          <a:xfrm>
            <a:off x="4282525" y="3029866"/>
            <a:ext cx="2113625" cy="2113625"/>
          </a:xfrm>
          <a:prstGeom prst="rect">
            <a:avLst/>
          </a:prstGeom>
          <a:noFill/>
          <a:ln>
            <a:noFill/>
          </a:ln>
        </p:spPr>
      </p:pic>
      <p:pic>
        <p:nvPicPr>
          <p:cNvPr id="132" name="Google Shape;132;p19"/>
          <p:cNvPicPr preferRelativeResize="0"/>
          <p:nvPr/>
        </p:nvPicPr>
        <p:blipFill>
          <a:blip r:embed="rId6">
            <a:alphaModFix/>
          </a:blip>
          <a:stretch>
            <a:fillRect/>
          </a:stretch>
        </p:blipFill>
        <p:spPr>
          <a:xfrm>
            <a:off x="730000" y="2973175"/>
            <a:ext cx="2557500" cy="1993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82"/>
          <p:cNvGrpSpPr/>
          <p:nvPr/>
        </p:nvGrpSpPr>
        <p:grpSpPr>
          <a:xfrm>
            <a:off x="1221125" y="2877944"/>
            <a:ext cx="881975" cy="874575"/>
            <a:chOff x="936875" y="2571750"/>
            <a:chExt cx="881975" cy="874575"/>
          </a:xfrm>
        </p:grpSpPr>
        <p:sp>
          <p:nvSpPr>
            <p:cNvPr id="548" name="Google Shape;548;p82"/>
            <p:cNvSpPr/>
            <p:nvPr/>
          </p:nvSpPr>
          <p:spPr>
            <a:xfrm>
              <a:off x="936875" y="2571750"/>
              <a:ext cx="710400" cy="7104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.java</a:t>
              </a:r>
              <a:endParaRPr/>
            </a:p>
          </p:txBody>
        </p:sp>
        <p:sp>
          <p:nvSpPr>
            <p:cNvPr id="549" name="Google Shape;549;p82"/>
            <p:cNvSpPr/>
            <p:nvPr/>
          </p:nvSpPr>
          <p:spPr>
            <a:xfrm>
              <a:off x="1015275" y="2657550"/>
              <a:ext cx="710400" cy="7104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.java</a:t>
              </a:r>
              <a:endParaRPr/>
            </a:p>
          </p:txBody>
        </p:sp>
        <p:sp>
          <p:nvSpPr>
            <p:cNvPr id="550" name="Google Shape;550;p82"/>
            <p:cNvSpPr/>
            <p:nvPr/>
          </p:nvSpPr>
          <p:spPr>
            <a:xfrm>
              <a:off x="1108450" y="2735925"/>
              <a:ext cx="710400" cy="7104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.java</a:t>
              </a:r>
              <a:endParaRPr/>
            </a:p>
          </p:txBody>
        </p:sp>
      </p:grpSp>
      <p:sp>
        <p:nvSpPr>
          <p:cNvPr id="551" name="Google Shape;551;p8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Разработване на Java програми</a:t>
            </a:r>
            <a:endParaRPr/>
          </a:p>
        </p:txBody>
      </p:sp>
      <p:grpSp>
        <p:nvGrpSpPr>
          <p:cNvPr id="552" name="Google Shape;552;p82"/>
          <p:cNvGrpSpPr/>
          <p:nvPr/>
        </p:nvGrpSpPr>
        <p:grpSpPr>
          <a:xfrm>
            <a:off x="6557675" y="2878070"/>
            <a:ext cx="881975" cy="874575"/>
            <a:chOff x="4652675" y="2575463"/>
            <a:chExt cx="881975" cy="874575"/>
          </a:xfrm>
        </p:grpSpPr>
        <p:sp>
          <p:nvSpPr>
            <p:cNvPr id="553" name="Google Shape;553;p82"/>
            <p:cNvSpPr/>
            <p:nvPr/>
          </p:nvSpPr>
          <p:spPr>
            <a:xfrm>
              <a:off x="4652675" y="2575463"/>
              <a:ext cx="710400" cy="7104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.java</a:t>
              </a:r>
              <a:endParaRPr/>
            </a:p>
          </p:txBody>
        </p:sp>
        <p:sp>
          <p:nvSpPr>
            <p:cNvPr id="554" name="Google Shape;554;p82"/>
            <p:cNvSpPr/>
            <p:nvPr/>
          </p:nvSpPr>
          <p:spPr>
            <a:xfrm>
              <a:off x="4731075" y="2661263"/>
              <a:ext cx="710400" cy="7104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.java</a:t>
              </a:r>
              <a:endParaRPr/>
            </a:p>
          </p:txBody>
        </p:sp>
        <p:sp>
          <p:nvSpPr>
            <p:cNvPr id="555" name="Google Shape;555;p82"/>
            <p:cNvSpPr/>
            <p:nvPr/>
          </p:nvSpPr>
          <p:spPr>
            <a:xfrm>
              <a:off x="4824250" y="2739638"/>
              <a:ext cx="710400" cy="7104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.class</a:t>
              </a:r>
              <a:endParaRPr/>
            </a:p>
          </p:txBody>
        </p:sp>
      </p:grpSp>
      <p:cxnSp>
        <p:nvCxnSpPr>
          <p:cNvPr id="556" name="Google Shape;556;p82"/>
          <p:cNvCxnSpPr>
            <a:stCxn id="550" idx="3"/>
            <a:endCxn id="557" idx="1"/>
          </p:cNvCxnSpPr>
          <p:nvPr/>
        </p:nvCxnSpPr>
        <p:spPr>
          <a:xfrm flipH="1" rot="10800000">
            <a:off x="2103100" y="3391919"/>
            <a:ext cx="777600" cy="5400"/>
          </a:xfrm>
          <a:prstGeom prst="straightConnector1">
            <a:avLst/>
          </a:prstGeom>
          <a:noFill/>
          <a:ln cap="flat" cmpd="sng" w="9525">
            <a:solidFill>
              <a:schemeClr val="dk2"/>
            </a:solidFill>
            <a:prstDash val="solid"/>
            <a:round/>
            <a:headEnd len="med" w="med" type="none"/>
            <a:tailEnd len="med" w="med" type="triangle"/>
          </a:ln>
        </p:spPr>
      </p:cxnSp>
      <p:cxnSp>
        <p:nvCxnSpPr>
          <p:cNvPr id="558" name="Google Shape;558;p82"/>
          <p:cNvCxnSpPr>
            <a:stCxn id="557" idx="3"/>
            <a:endCxn id="555" idx="1"/>
          </p:cNvCxnSpPr>
          <p:nvPr/>
        </p:nvCxnSpPr>
        <p:spPr>
          <a:xfrm>
            <a:off x="5685600" y="3392050"/>
            <a:ext cx="1043700" cy="5400"/>
          </a:xfrm>
          <a:prstGeom prst="straightConnector1">
            <a:avLst/>
          </a:prstGeom>
          <a:noFill/>
          <a:ln cap="flat" cmpd="sng" w="9525">
            <a:solidFill>
              <a:schemeClr val="dk2"/>
            </a:solidFill>
            <a:prstDash val="solid"/>
            <a:round/>
            <a:headEnd len="med" w="med" type="none"/>
            <a:tailEnd len="med" w="med" type="triangle"/>
          </a:ln>
        </p:spPr>
      </p:cxnSp>
      <p:sp>
        <p:nvSpPr>
          <p:cNvPr id="557" name="Google Shape;557;p82"/>
          <p:cNvSpPr/>
          <p:nvPr/>
        </p:nvSpPr>
        <p:spPr>
          <a:xfrm>
            <a:off x="2880600" y="2185750"/>
            <a:ext cx="2805000" cy="2412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JDK</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p:txBody>
      </p:sp>
      <p:sp>
        <p:nvSpPr>
          <p:cNvPr id="559" name="Google Shape;559;p82"/>
          <p:cNvSpPr/>
          <p:nvPr/>
        </p:nvSpPr>
        <p:spPr>
          <a:xfrm>
            <a:off x="3506025" y="2726075"/>
            <a:ext cx="1665000" cy="1695900"/>
          </a:xfrm>
          <a:prstGeom prst="pentagon">
            <a:avLst>
              <a:gd fmla="val 105146" name="hf"/>
              <a:gd fmla="val 110557"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JRE</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p:txBody>
      </p:sp>
      <p:sp>
        <p:nvSpPr>
          <p:cNvPr id="560" name="Google Shape;560;p82"/>
          <p:cNvSpPr/>
          <p:nvPr/>
        </p:nvSpPr>
        <p:spPr>
          <a:xfrm>
            <a:off x="3983325" y="3447425"/>
            <a:ext cx="710400" cy="71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JVM</a:t>
            </a:r>
            <a:endParaRPr b="1" sz="1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3"/>
          <p:cNvSpPr/>
          <p:nvPr/>
        </p:nvSpPr>
        <p:spPr>
          <a:xfrm>
            <a:off x="5966975" y="2292375"/>
            <a:ext cx="2805000" cy="2412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JDK</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p:txBody>
      </p:sp>
      <p:sp>
        <p:nvSpPr>
          <p:cNvPr id="566" name="Google Shape;566;p83"/>
          <p:cNvSpPr/>
          <p:nvPr/>
        </p:nvSpPr>
        <p:spPr>
          <a:xfrm>
            <a:off x="6592400" y="2832700"/>
            <a:ext cx="1665000" cy="1695900"/>
          </a:xfrm>
          <a:prstGeom prst="pentagon">
            <a:avLst>
              <a:gd fmla="val 105146" name="hf"/>
              <a:gd fmla="val 110557"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2"/>
                </a:solidFill>
              </a:rPr>
              <a:t>JRE</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p:txBody>
      </p:sp>
      <p:sp>
        <p:nvSpPr>
          <p:cNvPr id="567" name="Google Shape;567;p8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Разработване с IDE</a:t>
            </a:r>
            <a:endParaRPr/>
          </a:p>
        </p:txBody>
      </p:sp>
      <p:sp>
        <p:nvSpPr>
          <p:cNvPr id="568" name="Google Shape;568;p83"/>
          <p:cNvSpPr/>
          <p:nvPr/>
        </p:nvSpPr>
        <p:spPr>
          <a:xfrm>
            <a:off x="7069700" y="3554050"/>
            <a:ext cx="710400" cy="71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JVM</a:t>
            </a:r>
            <a:endParaRPr b="1" sz="1000"/>
          </a:p>
        </p:txBody>
      </p:sp>
      <p:pic>
        <p:nvPicPr>
          <p:cNvPr id="569" name="Google Shape;569;p83"/>
          <p:cNvPicPr preferRelativeResize="0"/>
          <p:nvPr/>
        </p:nvPicPr>
        <p:blipFill>
          <a:blip r:embed="rId3">
            <a:alphaModFix/>
          </a:blip>
          <a:stretch>
            <a:fillRect/>
          </a:stretch>
        </p:blipFill>
        <p:spPr>
          <a:xfrm>
            <a:off x="137600" y="2006250"/>
            <a:ext cx="4705469" cy="2984852"/>
          </a:xfrm>
          <a:prstGeom prst="rect">
            <a:avLst/>
          </a:prstGeom>
          <a:noFill/>
          <a:ln>
            <a:noFill/>
          </a:ln>
        </p:spPr>
      </p:pic>
      <p:cxnSp>
        <p:nvCxnSpPr>
          <p:cNvPr id="570" name="Google Shape;570;p83"/>
          <p:cNvCxnSpPr>
            <a:stCxn id="569" idx="3"/>
            <a:endCxn id="565" idx="1"/>
          </p:cNvCxnSpPr>
          <p:nvPr/>
        </p:nvCxnSpPr>
        <p:spPr>
          <a:xfrm>
            <a:off x="4843069" y="3498676"/>
            <a:ext cx="1123800" cy="0"/>
          </a:xfrm>
          <a:prstGeom prst="straightConnector1">
            <a:avLst/>
          </a:prstGeom>
          <a:noFill/>
          <a:ln cap="flat" cmpd="sng" w="9525">
            <a:solidFill>
              <a:schemeClr val="dk2"/>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p84"/>
          <p:cNvGrpSpPr/>
          <p:nvPr/>
        </p:nvGrpSpPr>
        <p:grpSpPr>
          <a:xfrm>
            <a:off x="1221125" y="2877944"/>
            <a:ext cx="881975" cy="874575"/>
            <a:chOff x="936875" y="2571750"/>
            <a:chExt cx="881975" cy="874575"/>
          </a:xfrm>
        </p:grpSpPr>
        <p:sp>
          <p:nvSpPr>
            <p:cNvPr id="576" name="Google Shape;576;p84"/>
            <p:cNvSpPr/>
            <p:nvPr/>
          </p:nvSpPr>
          <p:spPr>
            <a:xfrm>
              <a:off x="936875" y="2571750"/>
              <a:ext cx="710400" cy="7104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.java</a:t>
              </a:r>
              <a:endParaRPr/>
            </a:p>
          </p:txBody>
        </p:sp>
        <p:sp>
          <p:nvSpPr>
            <p:cNvPr id="577" name="Google Shape;577;p84"/>
            <p:cNvSpPr/>
            <p:nvPr/>
          </p:nvSpPr>
          <p:spPr>
            <a:xfrm>
              <a:off x="1015275" y="2657550"/>
              <a:ext cx="710400" cy="7104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.java</a:t>
              </a:r>
              <a:endParaRPr/>
            </a:p>
          </p:txBody>
        </p:sp>
        <p:sp>
          <p:nvSpPr>
            <p:cNvPr id="578" name="Google Shape;578;p84"/>
            <p:cNvSpPr/>
            <p:nvPr/>
          </p:nvSpPr>
          <p:spPr>
            <a:xfrm>
              <a:off x="1108450" y="2735925"/>
              <a:ext cx="710400" cy="7104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.class</a:t>
              </a:r>
              <a:endParaRPr/>
            </a:p>
          </p:txBody>
        </p:sp>
      </p:grpSp>
      <p:sp>
        <p:nvSpPr>
          <p:cNvPr id="579" name="Google Shape;579;p8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Изпълнение </a:t>
            </a:r>
            <a:r>
              <a:rPr lang="en-GB"/>
              <a:t>на Java програми</a:t>
            </a:r>
            <a:endParaRPr/>
          </a:p>
        </p:txBody>
      </p:sp>
      <p:cxnSp>
        <p:nvCxnSpPr>
          <p:cNvPr id="580" name="Google Shape;580;p84"/>
          <p:cNvCxnSpPr>
            <a:stCxn id="578" idx="3"/>
            <a:endCxn id="581" idx="1"/>
          </p:cNvCxnSpPr>
          <p:nvPr/>
        </p:nvCxnSpPr>
        <p:spPr>
          <a:xfrm flipH="1" rot="10800000">
            <a:off x="2103100" y="3391919"/>
            <a:ext cx="777600" cy="5400"/>
          </a:xfrm>
          <a:prstGeom prst="straightConnector1">
            <a:avLst/>
          </a:prstGeom>
          <a:noFill/>
          <a:ln cap="flat" cmpd="sng" w="9525">
            <a:solidFill>
              <a:schemeClr val="dk2"/>
            </a:solidFill>
            <a:prstDash val="solid"/>
            <a:round/>
            <a:headEnd len="med" w="med" type="none"/>
            <a:tailEnd len="med" w="med" type="triangle"/>
          </a:ln>
        </p:spPr>
      </p:cxnSp>
      <p:sp>
        <p:nvSpPr>
          <p:cNvPr id="582" name="Google Shape;582;p84"/>
          <p:cNvSpPr/>
          <p:nvPr/>
        </p:nvSpPr>
        <p:spPr>
          <a:xfrm>
            <a:off x="2995825" y="1920950"/>
            <a:ext cx="1437300" cy="1408800"/>
          </a:xfrm>
          <a:prstGeom prst="pentagon">
            <a:avLst>
              <a:gd fmla="val 105146" name="hf"/>
              <a:gd fmla="val 110557"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lt2"/>
                </a:solidFill>
              </a:rPr>
              <a:t>JRE</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p:txBody>
      </p:sp>
      <p:sp>
        <p:nvSpPr>
          <p:cNvPr id="583" name="Google Shape;583;p84"/>
          <p:cNvSpPr/>
          <p:nvPr/>
        </p:nvSpPr>
        <p:spPr>
          <a:xfrm>
            <a:off x="3305875" y="2446550"/>
            <a:ext cx="817200" cy="817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18000" lIns="18000" spcFirstLastPara="1" rIns="18000" wrap="square" tIns="18000">
            <a:noAutofit/>
          </a:bodyPr>
          <a:lstStyle/>
          <a:p>
            <a:pPr indent="0" lvl="0" marL="0" rtl="0" algn="ctr">
              <a:spcBef>
                <a:spcPts val="0"/>
              </a:spcBef>
              <a:spcAft>
                <a:spcPts val="0"/>
              </a:spcAft>
              <a:buNone/>
            </a:pPr>
            <a:r>
              <a:rPr b="1" lang="en-GB" sz="800"/>
              <a:t>JVM за Windows</a:t>
            </a:r>
            <a:endParaRPr b="1" sz="800"/>
          </a:p>
        </p:txBody>
      </p:sp>
      <p:sp>
        <p:nvSpPr>
          <p:cNvPr id="584" name="Google Shape;584;p84"/>
          <p:cNvSpPr/>
          <p:nvPr/>
        </p:nvSpPr>
        <p:spPr>
          <a:xfrm>
            <a:off x="3134700" y="3546075"/>
            <a:ext cx="1437300" cy="1408800"/>
          </a:xfrm>
          <a:prstGeom prst="pentagon">
            <a:avLst>
              <a:gd fmla="val 105146" name="hf"/>
              <a:gd fmla="val 110557"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lt2"/>
                </a:solidFill>
              </a:rPr>
              <a:t>JRE</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p:txBody>
      </p:sp>
      <p:sp>
        <p:nvSpPr>
          <p:cNvPr id="585" name="Google Shape;585;p84"/>
          <p:cNvSpPr/>
          <p:nvPr/>
        </p:nvSpPr>
        <p:spPr>
          <a:xfrm>
            <a:off x="3444750" y="4071675"/>
            <a:ext cx="817200" cy="817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18000" lIns="18000" spcFirstLastPara="1" rIns="18000" wrap="square" tIns="18000">
            <a:noAutofit/>
          </a:bodyPr>
          <a:lstStyle/>
          <a:p>
            <a:pPr indent="0" lvl="0" marL="0" rtl="0" algn="ctr">
              <a:spcBef>
                <a:spcPts val="0"/>
              </a:spcBef>
              <a:spcAft>
                <a:spcPts val="0"/>
              </a:spcAft>
              <a:buNone/>
            </a:pPr>
            <a:r>
              <a:rPr b="1" lang="en-GB" sz="800"/>
              <a:t>JVM за Linux</a:t>
            </a:r>
            <a:endParaRPr b="1" sz="800"/>
          </a:p>
        </p:txBody>
      </p:sp>
      <p:sp>
        <p:nvSpPr>
          <p:cNvPr id="586" name="Google Shape;586;p84"/>
          <p:cNvSpPr/>
          <p:nvPr/>
        </p:nvSpPr>
        <p:spPr>
          <a:xfrm>
            <a:off x="4884375" y="2571750"/>
            <a:ext cx="1437300" cy="1408800"/>
          </a:xfrm>
          <a:prstGeom prst="pentagon">
            <a:avLst>
              <a:gd fmla="val 105146" name="hf"/>
              <a:gd fmla="val 110557"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lt2"/>
                </a:solidFill>
              </a:rPr>
              <a:t>JRE</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a:p>
            <a:pPr indent="0" lvl="0" marL="0" rtl="0" algn="ctr">
              <a:spcBef>
                <a:spcPts val="0"/>
              </a:spcBef>
              <a:spcAft>
                <a:spcPts val="0"/>
              </a:spcAft>
              <a:buNone/>
            </a:pPr>
            <a:r>
              <a:t/>
            </a:r>
            <a:endParaRPr sz="1000">
              <a:solidFill>
                <a:schemeClr val="lt2"/>
              </a:solidFill>
            </a:endParaRPr>
          </a:p>
        </p:txBody>
      </p:sp>
      <p:sp>
        <p:nvSpPr>
          <p:cNvPr id="587" name="Google Shape;587;p84"/>
          <p:cNvSpPr/>
          <p:nvPr/>
        </p:nvSpPr>
        <p:spPr>
          <a:xfrm>
            <a:off x="5194425" y="3097350"/>
            <a:ext cx="817200" cy="8172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18000" lIns="18000" spcFirstLastPara="1" rIns="18000" wrap="square" tIns="18000">
            <a:noAutofit/>
          </a:bodyPr>
          <a:lstStyle/>
          <a:p>
            <a:pPr indent="0" lvl="0" marL="0" rtl="0" algn="ctr">
              <a:spcBef>
                <a:spcPts val="0"/>
              </a:spcBef>
              <a:spcAft>
                <a:spcPts val="0"/>
              </a:spcAft>
              <a:buNone/>
            </a:pPr>
            <a:r>
              <a:rPr b="1" lang="en-GB" sz="800"/>
              <a:t>JVM за Android</a:t>
            </a:r>
            <a:endParaRPr b="1" sz="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Край!</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Транзисторът</a:t>
            </a:r>
            <a:endParaRPr/>
          </a:p>
        </p:txBody>
      </p:sp>
      <p:sp>
        <p:nvSpPr>
          <p:cNvPr id="138" name="Google Shape;138;p2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Революцията в електрониката</a:t>
            </a:r>
            <a:endParaRPr/>
          </a:p>
        </p:txBody>
      </p:sp>
      <p:pic>
        <p:nvPicPr>
          <p:cNvPr id="139" name="Google Shape;139;p20"/>
          <p:cNvPicPr preferRelativeResize="0"/>
          <p:nvPr/>
        </p:nvPicPr>
        <p:blipFill>
          <a:blip r:embed="rId3">
            <a:alphaModFix/>
          </a:blip>
          <a:stretch>
            <a:fillRect/>
          </a:stretch>
        </p:blipFill>
        <p:spPr>
          <a:xfrm>
            <a:off x="5175800" y="1120400"/>
            <a:ext cx="3421375" cy="312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Видове</a:t>
            </a:r>
            <a:endParaRPr/>
          </a:p>
        </p:txBody>
      </p:sp>
      <p:sp>
        <p:nvSpPr>
          <p:cNvPr id="145" name="Google Shape;145;p21"/>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Без значение от вида на корпуса - всички са с три извода.</a:t>
            </a:r>
            <a:endParaRPr/>
          </a:p>
        </p:txBody>
      </p:sp>
      <p:pic>
        <p:nvPicPr>
          <p:cNvPr id="146" name="Google Shape;146;p21"/>
          <p:cNvPicPr preferRelativeResize="0"/>
          <p:nvPr/>
        </p:nvPicPr>
        <p:blipFill>
          <a:blip r:embed="rId3">
            <a:alphaModFix/>
          </a:blip>
          <a:stretch>
            <a:fillRect/>
          </a:stretch>
        </p:blipFill>
        <p:spPr>
          <a:xfrm>
            <a:off x="4190700" y="768638"/>
            <a:ext cx="4808300" cy="360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